
<file path=[Content_Types].xml><?xml version="1.0" encoding="utf-8"?>
<Types xmlns="http://schemas.openxmlformats.org/package/2006/content-types">
  <Default ContentType="image/vnd.ms-photo" Extension="wdp"/>
  <Default ContentType="image/svg+xml" Extension="svg"/>
  <Default ContentType="application/xml" Extension="xml"/>
  <Default ContentType="image/png" Extension="png"/>
  <Default ContentType="application/vnd.openxmlformats-package.relationships+xml" Extension="rels"/>
  <Default ContentType="image/x-emf" Extension="emf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>
      <a:defRPr lang="es-ES_tradnl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b="0" g="0" r="0"/>
        </a:fontRef>
        <a:schemeClr val="dk1"/>
      </a:tcTxStyle>
      <a:tcStyle>
        <a:tcBdr>
          <a:left>
            <a:ln cmpd="sng" w="12700">
              <a:solidFill>
                <a:schemeClr val="accent4"/>
              </a:solidFill>
            </a:ln>
          </a:left>
          <a:right>
            <a:ln cmpd="sng" w="12700">
              <a:solidFill>
                <a:schemeClr val="accent4"/>
              </a:solidFill>
            </a:ln>
          </a:right>
          <a:top>
            <a:ln cmpd="sng" w="12700">
              <a:solidFill>
                <a:schemeClr val="accent4"/>
              </a:solidFill>
            </a:ln>
          </a:top>
          <a:bottom>
            <a:ln cmpd="sng" w="12700">
              <a:solidFill>
                <a:schemeClr val="accent4"/>
              </a:solidFill>
            </a:ln>
          </a:bottom>
          <a:insideH>
            <a:ln cmpd="sng" w="12700">
              <a:solidFill>
                <a:schemeClr val="accent4"/>
              </a:solidFill>
            </a:ln>
          </a:insideH>
          <a:insideV>
            <a:ln cmpd="sng" w="12700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cmpd="sng" w="25400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2251-DC1F-7348-B486-43E2C2863E46}" type="datetimeFigureOut">
              <a:rPr lang="es-ES_tradnl" smtClean="0"/>
              <a:t>22/09/2020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AE857-3584-F746-959E-740B9676618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46F1E8-D7BE-4482-930D-F532F77C3367}" type="slidenum">
              <a:rPr lang="es-CO" altLang="es-CO" smtClean="0"/>
              <a:pPr>
                <a:spcBef>
                  <a:spcPct val="0"/>
                </a:spcBef>
              </a:pPr>
              <a:t>4</a:t>
            </a:fld>
            <a:endParaRPr lang="es-CO" altLang="es-CO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05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46F1E8-D7BE-4482-930D-F532F77C3367}" type="slidenum">
              <a:rPr lang="es-CO" altLang="es-CO" smtClean="0"/>
              <a:pPr>
                <a:spcBef>
                  <a:spcPct val="0"/>
                </a:spcBef>
              </a:pPr>
              <a:t>18</a:t>
            </a:fld>
            <a:endParaRPr lang="es-CO" altLang="es-CO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9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46F1E8-D7BE-4482-930D-F532F77C3367}" type="slidenum">
              <a:rPr lang="es-CO" altLang="es-CO" smtClean="0"/>
              <a:pPr>
                <a:spcBef>
                  <a:spcPct val="0"/>
                </a:spcBef>
              </a:pPr>
              <a:t>20</a:t>
            </a:fld>
            <a:endParaRPr lang="es-CO" altLang="es-CO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80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46F1E8-D7BE-4482-930D-F532F77C3367}" type="slidenum">
              <a:rPr lang="es-CO" altLang="es-CO" smtClean="0"/>
              <a:pPr>
                <a:spcBef>
                  <a:spcPct val="0"/>
                </a:spcBef>
              </a:pPr>
              <a:t>5</a:t>
            </a:fld>
            <a:endParaRPr lang="es-CO" altLang="es-CO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71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47251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7474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32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165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494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4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AE857-3584-F746-959E-740B9676618D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1920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544320"/>
            <a:ext cx="9144000" cy="3027679"/>
          </a:xfrm>
        </p:spPr>
        <p:txBody>
          <a:bodyPr anchor="b">
            <a:noAutofit/>
          </a:bodyPr>
          <a:lstStyle>
            <a:lvl1pPr algn="l">
              <a:defRPr sz="7200" b="1">
                <a:solidFill>
                  <a:srgbClr val="034B2F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387790"/>
            <a:ext cx="9144000" cy="592056"/>
          </a:xfrm>
        </p:spPr>
        <p:txBody>
          <a:bodyPr anchor="ctr"/>
          <a:lstStyle>
            <a:lvl1pPr marL="0" indent="0" algn="l">
              <a:buNone/>
              <a:defRPr sz="2400" b="1">
                <a:solidFill>
                  <a:srgbClr val="28B67A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43A01D-44EF-694D-9ECD-9B66A2807E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227052"/>
            <a:ext cx="1344083" cy="75014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71A2EFE-CA08-4823-BABE-A7B4B57BD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241" y="1757206"/>
            <a:ext cx="282225" cy="544211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F2CA76C-9448-4744-A9A0-DC7B639EB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866" y="1757206"/>
            <a:ext cx="282225" cy="54421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7DB2DC8-E0EC-402B-9B66-E0C0ED6A3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7395" y="5411713"/>
            <a:ext cx="282225" cy="544211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5367CB7-53BA-48C6-AF74-A67D19FB62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2020" y="5411713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/>
              <a:t>Haga clic para modificar el estilo de título del patrón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58697E2-6E13-431D-BA8D-7BB0E38FE6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48369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rgbClr val="034B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46025"/>
          </a:xfrm>
        </p:spPr>
        <p:txBody>
          <a:bodyPr anchor="b"/>
          <a:lstStyle>
            <a:lvl1pPr>
              <a:defRPr sz="6000">
                <a:solidFill>
                  <a:srgbClr val="F1ECE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680488"/>
            <a:ext cx="10515600" cy="1409162"/>
          </a:xfrm>
        </p:spPr>
        <p:txBody>
          <a:bodyPr/>
          <a:lstStyle>
            <a:lvl1pPr marL="0" indent="0">
              <a:buNone/>
              <a:defRPr sz="2400">
                <a:solidFill>
                  <a:srgbClr val="28B67A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agregar subtítulo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A3173F9-6A9D-4AEA-9F9F-CD33458A1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371526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D81D077-CD38-6E44-BAEC-633F82EAB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635" y="1844982"/>
            <a:ext cx="5198165" cy="4851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Marcador de imagen 3">
            <a:extLst>
              <a:ext uri="{FF2B5EF4-FFF2-40B4-BE49-F238E27FC236}">
                <a16:creationId xmlns:a16="http://schemas.microsoft.com/office/drawing/2014/main" id="{F55C9A4C-1A60-EC47-8CD0-69B7C4A8DC3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75375" y="1844982"/>
            <a:ext cx="5202238" cy="48649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dirty="0"/>
              <a:t>Espacio para fotos, arrastre la imagen o haga clic en el ícono para seleccionar una imagen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67D740D8-CC94-4A2B-A3B2-49357F367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48369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C181E88C-44DC-4152-BCCD-C18EB7E9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392571"/>
            <a:ext cx="10377741" cy="7857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12" name="Marcador de imagen 3"/>
          <p:cNvSpPr>
            <a:spLocks noGrp="1"/>
          </p:cNvSpPr>
          <p:nvPr>
            <p:ph type="pic" sz="quarter" idx="12" hasCustomPrompt="1"/>
          </p:nvPr>
        </p:nvSpPr>
        <p:spPr>
          <a:xfrm>
            <a:off x="758688" y="1325217"/>
            <a:ext cx="10618925" cy="48649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dirty="0"/>
              <a:t>Espacio para fotos, arrastre la imagen o haga clic en el ícono para seleccionar una imagen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07A3605-F451-4B26-B796-85B134CB2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48369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1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-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57977D-030C-461A-BBBA-8AD81118C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1635" y="1325217"/>
            <a:ext cx="5198165" cy="485174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181E88C-44DC-4152-BCCD-C18EB7E9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322231"/>
            <a:ext cx="10618925" cy="78578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4" name="Marcador de imagen 3"/>
          <p:cNvSpPr>
            <a:spLocks noGrp="1"/>
          </p:cNvSpPr>
          <p:nvPr>
            <p:ph type="pic" sz="quarter" idx="11" hasCustomPrompt="1"/>
          </p:nvPr>
        </p:nvSpPr>
        <p:spPr>
          <a:xfrm>
            <a:off x="6175375" y="1325563"/>
            <a:ext cx="5202238" cy="23923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dirty="0"/>
              <a:t>Espacio para fotos, arrastre la imagen o haga clic en el ícono para seleccionar una imagen</a:t>
            </a:r>
          </a:p>
        </p:txBody>
      </p:sp>
      <p:sp>
        <p:nvSpPr>
          <p:cNvPr id="12" name="Marcador de imagen 3"/>
          <p:cNvSpPr>
            <a:spLocks noGrp="1"/>
          </p:cNvSpPr>
          <p:nvPr>
            <p:ph type="pic" sz="quarter" idx="12" hasCustomPrompt="1"/>
          </p:nvPr>
        </p:nvSpPr>
        <p:spPr>
          <a:xfrm>
            <a:off x="6175375" y="3797853"/>
            <a:ext cx="5202238" cy="23923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dirty="0"/>
              <a:t>Espacio para fotos, arrastre la imagen o haga clic en el ícono para seleccionar una imagen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B1D6C48B-12CF-42A2-9F51-18AA02FBEE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48369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8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7DBF22A-EB49-45F9-B5B6-6057E0B0F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16" y="483695"/>
            <a:ext cx="282225" cy="54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54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34B2F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8B67A"/>
        </a:buClr>
        <a:buFont typeface="Arial"/>
        <a:buChar char="•"/>
        <a:defRPr sz="2800" kern="1200">
          <a:solidFill>
            <a:srgbClr val="19263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8B67A"/>
        </a:buClr>
        <a:buFont typeface="Arial"/>
        <a:buChar char="•"/>
        <a:defRPr sz="2400" kern="1200">
          <a:solidFill>
            <a:srgbClr val="19263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8B67A"/>
        </a:buClr>
        <a:buFont typeface="Arial"/>
        <a:buChar char="•"/>
        <a:defRPr sz="2000" kern="1200">
          <a:solidFill>
            <a:srgbClr val="19263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8B67A"/>
        </a:buClr>
        <a:buFont typeface="Arial"/>
        <a:buChar char="•"/>
        <a:defRPr sz="1800" kern="1200">
          <a:solidFill>
            <a:srgbClr val="19263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8B67A"/>
        </a:buClr>
        <a:buFont typeface="Arial"/>
        <a:buChar char="•"/>
        <a:defRPr sz="1800" kern="1200">
          <a:solidFill>
            <a:srgbClr val="19263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np.gov.co/programas/ambiente/CambioClimatico/Paginas/Plan-Nacional-de-Adaptacion.asp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5E42E0A-DB0C-334F-AD4A-7338068B8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32" y="2320791"/>
            <a:ext cx="9144000" cy="1264126"/>
          </a:xfrm>
        </p:spPr>
        <p:txBody>
          <a:bodyPr/>
          <a:lstStyle/>
          <a:p>
            <a:pPr algn="ctr"/>
            <a:r>
              <a:rPr lang="es-CO" sz="4000" dirty="0"/>
              <a:t>Programa de Preparación para la Adaptación Nacional al Cambio Climático</a:t>
            </a:r>
            <a:endParaRPr lang="es-CO" sz="4400" dirty="0"/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ADB031C6-C374-3649-9328-1B2D08956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4660"/>
            <a:ext cx="9144000" cy="592056"/>
          </a:xfrm>
        </p:spPr>
        <p:txBody>
          <a:bodyPr/>
          <a:lstStyle/>
          <a:p>
            <a:pPr algn="ctr"/>
            <a:r>
              <a:rPr lang="es-MX" dirty="0"/>
              <a:t>con apoyo del Fondo Verde del Clima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F20AE90-3806-43BC-8CB6-5687042443B6}"/>
              </a:ext>
            </a:extLst>
          </p:cNvPr>
          <p:cNvGrpSpPr/>
          <p:nvPr/>
        </p:nvGrpSpPr>
        <p:grpSpPr>
          <a:xfrm>
            <a:off x="2026383" y="5378925"/>
            <a:ext cx="6413674" cy="958561"/>
            <a:chOff x="1806732" y="5705686"/>
            <a:chExt cx="6413674" cy="95856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3C2D849-348A-463C-B021-761F23F92E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33" t="87918" r="21239" b="3263"/>
            <a:stretch/>
          </p:blipFill>
          <p:spPr>
            <a:xfrm>
              <a:off x="1806732" y="6204088"/>
              <a:ext cx="5372666" cy="460159"/>
            </a:xfrm>
            <a:prstGeom prst="rect">
              <a:avLst/>
            </a:prstGeom>
          </p:spPr>
        </p:pic>
        <p:sp>
          <p:nvSpPr>
            <p:cNvPr id="6" name="Subtítulo 9">
              <a:extLst>
                <a:ext uri="{FF2B5EF4-FFF2-40B4-BE49-F238E27FC236}">
                  <a16:creationId xmlns:a16="http://schemas.microsoft.com/office/drawing/2014/main" id="{4887EAF6-58FE-47C1-BCE3-12D125921E76}"/>
                </a:ext>
              </a:extLst>
            </p:cNvPr>
            <p:cNvSpPr txBox="1">
              <a:spLocks/>
            </p:cNvSpPr>
            <p:nvPr/>
          </p:nvSpPr>
          <p:spPr>
            <a:xfrm>
              <a:off x="1806732" y="5705686"/>
              <a:ext cx="2019300" cy="5920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28B67A"/>
                </a:buClr>
                <a:buFont typeface="Arial"/>
                <a:buNone/>
                <a:defRPr sz="2400" b="1" kern="1200">
                  <a:solidFill>
                    <a:srgbClr val="28B67A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8B67A"/>
                </a:buClr>
                <a:buFont typeface="Arial"/>
                <a:buNone/>
                <a:defRPr sz="2000" kern="1200">
                  <a:solidFill>
                    <a:srgbClr val="19263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8B67A"/>
                </a:buClr>
                <a:buFont typeface="Arial"/>
                <a:buNone/>
                <a:defRPr sz="1800" kern="1200">
                  <a:solidFill>
                    <a:srgbClr val="19263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8B67A"/>
                </a:buClr>
                <a:buFont typeface="Arial"/>
                <a:buNone/>
                <a:defRPr sz="1600" kern="1200">
                  <a:solidFill>
                    <a:srgbClr val="19263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28B67A"/>
                </a:buClr>
                <a:buFont typeface="Arial"/>
                <a:buNone/>
                <a:defRPr sz="1600" kern="1200">
                  <a:solidFill>
                    <a:srgbClr val="19263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MX" sz="1600" dirty="0">
                  <a:solidFill>
                    <a:srgbClr val="034B2F"/>
                  </a:solidFill>
                </a:rPr>
                <a:t>Apoyan: </a:t>
              </a:r>
              <a:endParaRPr lang="es-CO" sz="1600" dirty="0">
                <a:solidFill>
                  <a:srgbClr val="034B2F"/>
                </a:solidFill>
              </a:endParaRP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C1DB41CF-EC9B-4E80-8865-97A29DDE3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625" t="34283" r="22514" b="60901"/>
            <a:stretch/>
          </p:blipFill>
          <p:spPr>
            <a:xfrm>
              <a:off x="7403910" y="6154783"/>
              <a:ext cx="816496" cy="454904"/>
            </a:xfrm>
            <a:prstGeom prst="rect">
              <a:avLst/>
            </a:prstGeom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205535F3-3164-44C2-99BE-B7551367E9BB}"/>
              </a:ext>
            </a:extLst>
          </p:cNvPr>
          <p:cNvSpPr/>
          <p:nvPr/>
        </p:nvSpPr>
        <p:spPr>
          <a:xfrm>
            <a:off x="10505661" y="89452"/>
            <a:ext cx="1570382" cy="1003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0DF251F-64CF-4EBC-A212-6E99B48D31D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51" y="252486"/>
            <a:ext cx="9197010" cy="6777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ítulo 9">
            <a:extLst>
              <a:ext uri="{FF2B5EF4-FFF2-40B4-BE49-F238E27FC236}">
                <a16:creationId xmlns:a16="http://schemas.microsoft.com/office/drawing/2014/main" id="{3071E1EC-70A9-4922-A5E3-6AD89A887051}"/>
              </a:ext>
            </a:extLst>
          </p:cNvPr>
          <p:cNvSpPr txBox="1">
            <a:spLocks/>
          </p:cNvSpPr>
          <p:nvPr/>
        </p:nvSpPr>
        <p:spPr>
          <a:xfrm>
            <a:off x="1510932" y="4068115"/>
            <a:ext cx="9144000" cy="1473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8B67A"/>
              </a:buClr>
              <a:buFont typeface="Arial"/>
              <a:buNone/>
              <a:defRPr sz="2400" b="1" kern="1200">
                <a:solidFill>
                  <a:srgbClr val="28B67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B67A"/>
              </a:buClr>
              <a:buFont typeface="Arial"/>
              <a:buNone/>
              <a:defRPr sz="2000" kern="1200">
                <a:solidFill>
                  <a:srgbClr val="19263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B67A"/>
              </a:buClr>
              <a:buFont typeface="Arial"/>
              <a:buNone/>
              <a:defRPr sz="1800" kern="1200">
                <a:solidFill>
                  <a:srgbClr val="19263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B67A"/>
              </a:buClr>
              <a:buFont typeface="Arial"/>
              <a:buNone/>
              <a:defRPr sz="1600" kern="1200">
                <a:solidFill>
                  <a:srgbClr val="19263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8B67A"/>
              </a:buClr>
              <a:buFont typeface="Arial"/>
              <a:buNone/>
              <a:defRPr sz="1600" kern="1200">
                <a:solidFill>
                  <a:srgbClr val="19263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MX" sz="2000" dirty="0">
              <a:solidFill>
                <a:srgbClr val="034B2F"/>
              </a:solidFill>
              <a:ea typeface="+mj-ea"/>
              <a:cs typeface="+mj-cs"/>
            </a:endParaRPr>
          </a:p>
          <a:p>
            <a:pPr algn="ctr"/>
            <a:r>
              <a:rPr lang="es-MX" sz="2000" dirty="0">
                <a:solidFill>
                  <a:srgbClr val="034B2F"/>
                </a:solidFill>
                <a:ea typeface="+mj-ea"/>
                <a:cs typeface="+mj-cs"/>
              </a:rPr>
              <a:t>Reunión de inicio: orden de servicios para la actualización del Subsitio web para el Plan Nacional de Adaptación al Cambio Climático</a:t>
            </a:r>
          </a:p>
          <a:p>
            <a:pPr algn="ctr"/>
            <a:r>
              <a:rPr lang="es-MX" sz="2000" dirty="0">
                <a:solidFill>
                  <a:srgbClr val="034B2F"/>
                </a:solidFill>
                <a:ea typeface="+mj-ea"/>
                <a:cs typeface="+mj-cs"/>
              </a:rPr>
              <a:t>Septiembre 2020  </a:t>
            </a:r>
          </a:p>
          <a:p>
            <a:pPr algn="ctr"/>
            <a:endParaRPr lang="es-MX" sz="2000" dirty="0">
              <a:solidFill>
                <a:srgbClr val="034B2F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C8C86-D234-478D-9D91-2EFD019C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70"/>
            <a:ext cx="10515600" cy="738118"/>
          </a:xfrm>
        </p:spPr>
        <p:txBody>
          <a:bodyPr/>
          <a:lstStyle/>
          <a:p>
            <a:r>
              <a:rPr lang="es-MX" dirty="0"/>
              <a:t>Temas administrativos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45291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44CA08FF-AA88-41FE-B464-543AFBC3DA1A}"/>
              </a:ext>
            </a:extLst>
          </p:cNvPr>
          <p:cNvSpPr txBox="1">
            <a:spLocks/>
          </p:cNvSpPr>
          <p:nvPr/>
        </p:nvSpPr>
        <p:spPr>
          <a:xfrm>
            <a:off x="403674" y="161490"/>
            <a:ext cx="10459927" cy="69576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4B2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/>
              <a:t>1) ESTADO ACTUAL DEL MICROSITIO </a:t>
            </a:r>
            <a:endParaRPr lang="es-CO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AD1DD2-0D65-8546-9D71-95E9382E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437" t="16180" r="10367" b="6876"/>
          <a:stretch/>
        </p:blipFill>
        <p:spPr>
          <a:xfrm>
            <a:off x="624283" y="2368126"/>
            <a:ext cx="6773126" cy="411288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9EBB2AC-B222-0144-88CE-ABBA4BCA3055}"/>
              </a:ext>
            </a:extLst>
          </p:cNvPr>
          <p:cNvSpPr/>
          <p:nvPr/>
        </p:nvSpPr>
        <p:spPr>
          <a:xfrm>
            <a:off x="616913" y="857251"/>
            <a:ext cx="10910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34B2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Portal Web del DNP:</a:t>
            </a:r>
            <a:r>
              <a:rPr lang="es-ES" sz="2400" dirty="0">
                <a:solidFill>
                  <a:srgbClr val="034B2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_tradnl" sz="2400" u="sng" dirty="0">
                <a:solidFill>
                  <a:srgbClr val="034B2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https://www.dnp.gov.co/programas/ambiente/CambioClimatico/Paginas/Plan-Nacional-de-Adaptacion.aspx</a:t>
            </a:r>
            <a:r>
              <a:rPr lang="es-CO" sz="2400" dirty="0">
                <a:solidFill>
                  <a:srgbClr val="034B2F"/>
                </a:solidFill>
              </a:rPr>
              <a:t> 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C619DCD1-CDB7-994A-9B03-0A2F3D38C07D}"/>
              </a:ext>
            </a:extLst>
          </p:cNvPr>
          <p:cNvSpPr txBox="1">
            <a:spLocks/>
          </p:cNvSpPr>
          <p:nvPr/>
        </p:nvSpPr>
        <p:spPr>
          <a:xfrm>
            <a:off x="7555832" y="2997606"/>
            <a:ext cx="3971969" cy="28539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4B2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s-CO" sz="2400" b="0" dirty="0"/>
              <a:t>CONTENIDO </a:t>
            </a:r>
          </a:p>
          <a:p>
            <a:pPr algn="just"/>
            <a:endParaRPr lang="es-CO" sz="2400" b="0" dirty="0"/>
          </a:p>
          <a:p>
            <a:pPr marL="742950" indent="-742950" algn="just">
              <a:buFont typeface="+mj-lt"/>
              <a:buAutoNum type="alphaLcPeriod"/>
            </a:pPr>
            <a:r>
              <a:rPr lang="es-CO" sz="2400" b="0" dirty="0"/>
              <a:t>Descripción general </a:t>
            </a:r>
          </a:p>
          <a:p>
            <a:pPr marL="742950" indent="-742950" algn="just">
              <a:buFont typeface="+mj-lt"/>
              <a:buAutoNum type="alphaLcPeriod"/>
            </a:pPr>
            <a:r>
              <a:rPr lang="es-CO" sz="2400" b="0" dirty="0"/>
              <a:t>Antecedentes </a:t>
            </a:r>
          </a:p>
          <a:p>
            <a:pPr marL="742950" indent="-742950" algn="just">
              <a:buFont typeface="+mj-lt"/>
              <a:buAutoNum type="alphaLcPeriod"/>
            </a:pPr>
            <a:r>
              <a:rPr lang="es-CO" sz="2400" b="0" dirty="0"/>
              <a:t>Objetivo del PNACC </a:t>
            </a:r>
          </a:p>
          <a:p>
            <a:pPr marL="742950" indent="-742950" algn="just">
              <a:buFont typeface="+mj-lt"/>
              <a:buAutoNum type="alphaLcPeriod"/>
            </a:pPr>
            <a:r>
              <a:rPr lang="es-CO" sz="2400" b="0" dirty="0"/>
              <a:t>Documentos disponibles </a:t>
            </a:r>
          </a:p>
          <a:p>
            <a:pPr marL="742950" indent="-742950" algn="just">
              <a:buFont typeface="+mj-lt"/>
              <a:buAutoNum type="alphaLcPeriod"/>
            </a:pPr>
            <a:r>
              <a:rPr lang="es-CO" sz="2400" b="0" dirty="0"/>
              <a:t>Acciones coordinadas  </a:t>
            </a:r>
          </a:p>
          <a:p>
            <a:pPr marL="742950" indent="-742950" algn="just">
              <a:buAutoNum type="alphaLcPeriod"/>
            </a:pPr>
            <a:endParaRPr lang="es-CO" sz="2400" b="0" dirty="0"/>
          </a:p>
        </p:txBody>
      </p:sp>
    </p:spTree>
    <p:extLst>
      <p:ext uri="{BB962C8B-B14F-4D97-AF65-F5344CB8AC3E}">
        <p14:creationId xmlns:p14="http://schemas.microsoft.com/office/powerpoint/2010/main" val="7650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44CA08FF-AA88-41FE-B464-543AFBC3DA1A}"/>
              </a:ext>
            </a:extLst>
          </p:cNvPr>
          <p:cNvSpPr txBox="1">
            <a:spLocks/>
          </p:cNvSpPr>
          <p:nvPr/>
        </p:nvSpPr>
        <p:spPr>
          <a:xfrm>
            <a:off x="403674" y="161490"/>
            <a:ext cx="10841842" cy="69576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4B2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s-MX" sz="4000" dirty="0"/>
              <a:t>3) PROPUESTA DE MICROSITIO }}</a:t>
            </a:r>
            <a:endParaRPr lang="es-CO" sz="4000" dirty="0"/>
          </a:p>
        </p:txBody>
      </p:sp>
      <p:sp>
        <p:nvSpPr>
          <p:cNvPr id="11" name="Título 4">
            <a:extLst>
              <a:ext uri="{FF2B5EF4-FFF2-40B4-BE49-F238E27FC236}">
                <a16:creationId xmlns:a16="http://schemas.microsoft.com/office/drawing/2014/main" id="{65AC2D00-9EFD-BF40-B6C6-AEE168A2ED75}"/>
              </a:ext>
            </a:extLst>
          </p:cNvPr>
          <p:cNvSpPr txBox="1">
            <a:spLocks/>
          </p:cNvSpPr>
          <p:nvPr/>
        </p:nvSpPr>
        <p:spPr>
          <a:xfrm>
            <a:off x="2187020" y="1840533"/>
            <a:ext cx="6604054" cy="4674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4B2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s-CO" sz="4000" dirty="0">
                <a:latin typeface="+mj-lt"/>
              </a:rPr>
              <a:t>OBJETIVO DEL MICROSITIO</a:t>
            </a:r>
            <a:r>
              <a:rPr lang="es-CO" sz="3600" dirty="0">
                <a:latin typeface="+mj-lt"/>
              </a:rPr>
              <a:t> </a:t>
            </a:r>
            <a:endParaRPr lang="es-CO" sz="2400" dirty="0">
              <a:latin typeface="+mj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6C356A-D30F-0D41-A1AC-631534137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6" y="1182605"/>
            <a:ext cx="1878095" cy="1878095"/>
          </a:xfrm>
          <a:prstGeom prst="rect">
            <a:avLst/>
          </a:prstGeom>
        </p:spPr>
      </p:pic>
      <p:sp>
        <p:nvSpPr>
          <p:cNvPr id="16" name="Título 4">
            <a:extLst>
              <a:ext uri="{FF2B5EF4-FFF2-40B4-BE49-F238E27FC236}">
                <a16:creationId xmlns:a16="http://schemas.microsoft.com/office/drawing/2014/main" id="{8DB82358-0F5E-F347-9E7C-692709D658D3}"/>
              </a:ext>
            </a:extLst>
          </p:cNvPr>
          <p:cNvSpPr txBox="1">
            <a:spLocks/>
          </p:cNvSpPr>
          <p:nvPr/>
        </p:nvSpPr>
        <p:spPr>
          <a:xfrm>
            <a:off x="2187020" y="2898708"/>
            <a:ext cx="8529105" cy="4674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34B2F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s-CO" b="0" u="sng" dirty="0">
                <a:latin typeface="+mj-lt"/>
              </a:rPr>
              <a:t>Facilitar la información</a:t>
            </a:r>
            <a:r>
              <a:rPr lang="es-CO" b="0" dirty="0">
                <a:latin typeface="+mj-lt"/>
              </a:rPr>
              <a:t> generada en el marco del </a:t>
            </a:r>
            <a:r>
              <a:rPr lang="es-CO" dirty="0">
                <a:latin typeface="+mj-lt"/>
              </a:rPr>
              <a:t>Plan Nacional de Adaptación</a:t>
            </a:r>
            <a:r>
              <a:rPr lang="es-CO" b="0" dirty="0">
                <a:latin typeface="+mj-lt"/>
              </a:rPr>
              <a:t> de una forma </a:t>
            </a:r>
            <a:r>
              <a:rPr lang="es-CO" b="0" u="sng" dirty="0">
                <a:latin typeface="+mj-lt"/>
              </a:rPr>
              <a:t>clara</a:t>
            </a:r>
            <a:r>
              <a:rPr lang="es-CO" b="0" dirty="0">
                <a:latin typeface="+mj-lt"/>
              </a:rPr>
              <a:t>, </a:t>
            </a:r>
            <a:r>
              <a:rPr lang="es-CO" b="0" u="sng" dirty="0">
                <a:latin typeface="+mj-lt"/>
              </a:rPr>
              <a:t>práctica</a:t>
            </a:r>
            <a:r>
              <a:rPr lang="es-CO" b="0" dirty="0">
                <a:latin typeface="+mj-lt"/>
              </a:rPr>
              <a:t> y </a:t>
            </a:r>
            <a:r>
              <a:rPr lang="es-CO" b="0" u="sng" dirty="0">
                <a:latin typeface="+mj-lt"/>
              </a:rPr>
              <a:t>concreta. </a:t>
            </a:r>
            <a:r>
              <a:rPr lang="es-CO" sz="2400" b="0" dirty="0">
                <a:latin typeface="+mj-lt"/>
              </a:rPr>
              <a:t> </a:t>
            </a:r>
            <a:endParaRPr lang="es-CO" sz="1600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254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de flecha 8"/>
          <p:cNvCxnSpPr/>
          <p:nvPr/>
        </p:nvCxnSpPr>
        <p:spPr>
          <a:xfrm>
            <a:off x="7807274" y="940893"/>
            <a:ext cx="1828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831023" y="760027"/>
            <a:ext cx="2083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Ajuste de logo PNACC  </a:t>
            </a:r>
            <a:endParaRPr lang="es-CO" sz="1600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8834615" y="1584612"/>
            <a:ext cx="7014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9536039" y="1399945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Usar manual de marca PNACC  para ajuste de colores de la barra</a:t>
            </a:r>
            <a:endParaRPr lang="es-CO" sz="1600" dirty="0"/>
          </a:p>
        </p:txBody>
      </p:sp>
      <p:sp>
        <p:nvSpPr>
          <p:cNvPr id="16" name="Rectángulo 15"/>
          <p:cNvSpPr/>
          <p:nvPr/>
        </p:nvSpPr>
        <p:spPr>
          <a:xfrm>
            <a:off x="23550" y="2194350"/>
            <a:ext cx="8325134" cy="46270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7" name="Conector recto de flecha 36"/>
          <p:cNvCxnSpPr>
            <a:endCxn id="38" idx="1"/>
          </p:cNvCxnSpPr>
          <p:nvPr/>
        </p:nvCxnSpPr>
        <p:spPr>
          <a:xfrm>
            <a:off x="8285591" y="3252059"/>
            <a:ext cx="13550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9640687" y="2836560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Uso de imágenes como enlace a los diferentes procesos </a:t>
            </a:r>
            <a:endParaRPr lang="es-CO" sz="1600" dirty="0"/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7612324" y="5715000"/>
            <a:ext cx="2023749" cy="19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9831023" y="5309026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Enlaces a información de noticias, eventos o información de interés </a:t>
            </a:r>
            <a:endParaRPr lang="es-CO" sz="1600" dirty="0"/>
          </a:p>
        </p:txBody>
      </p:sp>
      <p:grpSp>
        <p:nvGrpSpPr>
          <p:cNvPr id="48" name="Grupo 47"/>
          <p:cNvGrpSpPr/>
          <p:nvPr/>
        </p:nvGrpSpPr>
        <p:grpSpPr>
          <a:xfrm>
            <a:off x="132916" y="63221"/>
            <a:ext cx="9141357" cy="6568508"/>
            <a:chOff x="43970" y="38100"/>
            <a:chExt cx="9141357" cy="6568508"/>
          </a:xfrm>
        </p:grpSpPr>
        <p:grpSp>
          <p:nvGrpSpPr>
            <p:cNvPr id="46" name="Grupo 45"/>
            <p:cNvGrpSpPr/>
            <p:nvPr/>
          </p:nvGrpSpPr>
          <p:grpSpPr>
            <a:xfrm>
              <a:off x="43970" y="38100"/>
              <a:ext cx="9141357" cy="6196921"/>
              <a:chOff x="43970" y="38100"/>
              <a:chExt cx="9141357" cy="6196921"/>
            </a:xfrm>
          </p:grpSpPr>
          <p:pic>
            <p:nvPicPr>
              <p:cNvPr id="22" name="Imagen 21"/>
              <p:cNvPicPr>
                <a:picLocks noChangeAspect="1"/>
              </p:cNvPicPr>
              <p:nvPr/>
            </p:nvPicPr>
            <p:blipFill rotWithShape="1">
              <a:blip r:embed="rId3"/>
              <a:srcRect t="37958" r="2123" b="15887"/>
              <a:stretch/>
            </p:blipFill>
            <p:spPr>
              <a:xfrm>
                <a:off x="43970" y="4075854"/>
                <a:ext cx="9141357" cy="2159167"/>
              </a:xfrm>
              <a:prstGeom prst="rect">
                <a:avLst/>
              </a:prstGeom>
            </p:spPr>
          </p:pic>
          <p:grpSp>
            <p:nvGrpSpPr>
              <p:cNvPr id="33" name="Grupo 32"/>
              <p:cNvGrpSpPr/>
              <p:nvPr/>
            </p:nvGrpSpPr>
            <p:grpSpPr>
              <a:xfrm>
                <a:off x="43970" y="38100"/>
                <a:ext cx="8968685" cy="1805272"/>
                <a:chOff x="-89380" y="0"/>
                <a:chExt cx="8968685" cy="1805272"/>
              </a:xfrm>
            </p:grpSpPr>
            <p:pic>
              <p:nvPicPr>
                <p:cNvPr id="5" name="Imagen 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7757" t="8448" r="18992" b="74415"/>
                <a:stretch/>
              </p:blipFill>
              <p:spPr>
                <a:xfrm>
                  <a:off x="-89380" y="0"/>
                  <a:ext cx="8923995" cy="1352550"/>
                </a:xfrm>
                <a:prstGeom prst="rect">
                  <a:avLst/>
                </a:prstGeom>
              </p:spPr>
            </p:pic>
            <p:sp>
              <p:nvSpPr>
                <p:cNvPr id="7" name="Rectángulo 6"/>
                <p:cNvSpPr/>
                <p:nvPr/>
              </p:nvSpPr>
              <p:spPr>
                <a:xfrm>
                  <a:off x="5093695" y="259307"/>
                  <a:ext cx="1671850" cy="100144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p:pic>
              <p:nvPicPr>
                <p:cNvPr id="6" name="Imagen 5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harpenSoften amount="50000"/>
                          </a14:imgEffect>
                          <a14:imgEffect>
                            <a14:brightnessContrast bright="-2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54" t="24789" r="12435" b="23378"/>
                <a:stretch/>
              </p:blipFill>
              <p:spPr>
                <a:xfrm>
                  <a:off x="5138383" y="539150"/>
                  <a:ext cx="2340591" cy="803486"/>
                </a:xfrm>
                <a:prstGeom prst="rect">
                  <a:avLst/>
                </a:prstGeom>
              </p:spPr>
            </p:pic>
            <p:sp>
              <p:nvSpPr>
                <p:cNvPr id="21" name="Rectángulo 20"/>
                <p:cNvSpPr/>
                <p:nvPr/>
              </p:nvSpPr>
              <p:spPr>
                <a:xfrm>
                  <a:off x="2068663" y="1430654"/>
                  <a:ext cx="1762305" cy="354829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dirty="0"/>
                    <a:t>Temáticas  </a:t>
                  </a:r>
                  <a:endParaRPr lang="es-CO" dirty="0"/>
                </a:p>
              </p:txBody>
            </p:sp>
            <p:sp>
              <p:nvSpPr>
                <p:cNvPr id="24" name="Rectángulo 23"/>
                <p:cNvSpPr/>
                <p:nvPr/>
              </p:nvSpPr>
              <p:spPr>
                <a:xfrm>
                  <a:off x="341478" y="1438046"/>
                  <a:ext cx="1740223" cy="347438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600" dirty="0"/>
                    <a:t>¿Quienes somos? </a:t>
                  </a:r>
                  <a:endParaRPr lang="es-CO" sz="1600" dirty="0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821924" y="1434541"/>
                  <a:ext cx="1725203" cy="361852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dirty="0"/>
                    <a:t>Publicaciones   </a:t>
                  </a:r>
                  <a:endParaRPr lang="es-CO" dirty="0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5562147" y="1430655"/>
                  <a:ext cx="2229303" cy="361953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Sistemas  de información  </a:t>
                  </a:r>
                  <a:endParaRPr lang="es-CO" sz="1400" dirty="0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7628829" y="1430654"/>
                  <a:ext cx="1250476" cy="354009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MX" sz="1400" dirty="0"/>
                    <a:t>Eventos </a:t>
                  </a:r>
                  <a:endParaRPr lang="es-CO" sz="1400" dirty="0"/>
                </a:p>
              </p:txBody>
            </p:sp>
            <p:grpSp>
              <p:nvGrpSpPr>
                <p:cNvPr id="32" name="Grupo 31"/>
                <p:cNvGrpSpPr/>
                <p:nvPr/>
              </p:nvGrpSpPr>
              <p:grpSpPr>
                <a:xfrm>
                  <a:off x="-89380" y="1430655"/>
                  <a:ext cx="424268" cy="374617"/>
                  <a:chOff x="11489021" y="2876643"/>
                  <a:chExt cx="419262" cy="432669"/>
                </a:xfrm>
              </p:grpSpPr>
              <p:sp>
                <p:nvSpPr>
                  <p:cNvPr id="30" name="Rectángulo 29"/>
                  <p:cNvSpPr/>
                  <p:nvPr/>
                </p:nvSpPr>
                <p:spPr>
                  <a:xfrm>
                    <a:off x="11489021" y="2876643"/>
                    <a:ext cx="412890" cy="408866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CO" sz="1400" dirty="0"/>
                  </a:p>
                </p:txBody>
              </p:sp>
              <p:pic>
                <p:nvPicPr>
                  <p:cNvPr id="31" name="Imagen 30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522115" y="2923144"/>
                    <a:ext cx="386168" cy="386168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5" name="Imagen 34"/>
              <p:cNvPicPr>
                <a:picLocks noChangeAspect="1"/>
              </p:cNvPicPr>
              <p:nvPr/>
            </p:nvPicPr>
            <p:blipFill rotWithShape="1">
              <a:blip r:embed="rId8"/>
              <a:srcRect t="29167" b="9896"/>
              <a:stretch/>
            </p:blipFill>
            <p:spPr>
              <a:xfrm>
                <a:off x="453780" y="1949076"/>
                <a:ext cx="8380836" cy="2257738"/>
              </a:xfrm>
              <a:prstGeom prst="rect">
                <a:avLst/>
              </a:prstGeom>
            </p:spPr>
          </p:pic>
        </p:grpSp>
        <p:sp>
          <p:nvSpPr>
            <p:cNvPr id="36" name="CuadroTexto 35"/>
            <p:cNvSpPr txBox="1"/>
            <p:nvPr/>
          </p:nvSpPr>
          <p:spPr>
            <a:xfrm>
              <a:off x="3480179" y="3746924"/>
              <a:ext cx="2000113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dirty="0"/>
                <a:t>QUE HACEMOS </a:t>
              </a:r>
              <a:endParaRPr lang="es-CO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811866" y="6237276"/>
              <a:ext cx="1388201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s-MX" dirty="0">
                  <a:latin typeface="+mj-lt"/>
                </a:rPr>
                <a:t>NOVEDADES</a:t>
              </a:r>
              <a:r>
                <a:rPr lang="es-MX" sz="1600" dirty="0">
                  <a:latin typeface="+mj-lt"/>
                </a:rPr>
                <a:t> </a:t>
              </a:r>
              <a:endParaRPr lang="es-CO" sz="1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52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de flecha 8"/>
          <p:cNvCxnSpPr/>
          <p:nvPr/>
        </p:nvCxnSpPr>
        <p:spPr>
          <a:xfrm>
            <a:off x="7807274" y="940893"/>
            <a:ext cx="1828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831023" y="760027"/>
            <a:ext cx="14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Ajuste de logo </a:t>
            </a:r>
            <a:endParaRPr lang="es-CO" sz="1600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8834615" y="1584612"/>
            <a:ext cx="7014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9536039" y="1399945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Usar manual de marca PNACC  para ajuste de colores de la barra</a:t>
            </a:r>
            <a:endParaRPr lang="es-CO" sz="16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43970" y="38100"/>
            <a:ext cx="8968685" cy="1805272"/>
            <a:chOff x="-89380" y="0"/>
            <a:chExt cx="8968685" cy="180527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17757" t="8448" r="18992" b="74415"/>
            <a:stretch/>
          </p:blipFill>
          <p:spPr>
            <a:xfrm>
              <a:off x="-89380" y="0"/>
              <a:ext cx="8923995" cy="135255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5093695" y="259307"/>
              <a:ext cx="1671850" cy="1001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4" t="24789" r="12435" b="23378"/>
            <a:stretch/>
          </p:blipFill>
          <p:spPr>
            <a:xfrm>
              <a:off x="5138383" y="539150"/>
              <a:ext cx="2340591" cy="803486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2081701" y="1434540"/>
              <a:ext cx="1725203" cy="35094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Temáticas  </a:t>
              </a:r>
              <a:endParaRPr lang="es-CO" dirty="0"/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41478" y="1361845"/>
              <a:ext cx="1740223" cy="42363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¿Quienes somos? </a:t>
              </a:r>
              <a:endParaRPr lang="es-CO" sz="1600" dirty="0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3821924" y="1434541"/>
              <a:ext cx="1725203" cy="36185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Publicaciones   </a:t>
              </a:r>
              <a:endParaRPr lang="es-CO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562147" y="1430655"/>
              <a:ext cx="2229303" cy="36195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SIIVRA / HAC  </a:t>
              </a:r>
              <a:endParaRPr lang="es-CO" sz="1400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628829" y="1438204"/>
              <a:ext cx="1250476" cy="34728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Eventos </a:t>
              </a:r>
              <a:endParaRPr lang="es-CO" sz="1400" dirty="0"/>
            </a:p>
          </p:txBody>
        </p:sp>
        <p:grpSp>
          <p:nvGrpSpPr>
            <p:cNvPr id="32" name="Grupo 31"/>
            <p:cNvGrpSpPr/>
            <p:nvPr/>
          </p:nvGrpSpPr>
          <p:grpSpPr>
            <a:xfrm>
              <a:off x="-89380" y="1430655"/>
              <a:ext cx="424268" cy="374617"/>
              <a:chOff x="11489021" y="2876643"/>
              <a:chExt cx="419262" cy="432669"/>
            </a:xfrm>
          </p:grpSpPr>
          <p:sp>
            <p:nvSpPr>
              <p:cNvPr id="30" name="Rectángulo 29"/>
              <p:cNvSpPr/>
              <p:nvPr/>
            </p:nvSpPr>
            <p:spPr>
              <a:xfrm>
                <a:off x="11489021" y="2876643"/>
                <a:ext cx="412890" cy="408866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 dirty="0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522115" y="2923144"/>
                <a:ext cx="386168" cy="386168"/>
              </a:xfrm>
              <a:prstGeom prst="rect">
                <a:avLst/>
              </a:prstGeom>
            </p:spPr>
          </p:pic>
        </p:grpSp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44"/>
          <a:stretch/>
        </p:blipFill>
        <p:spPr>
          <a:xfrm>
            <a:off x="4836750" y="2293443"/>
            <a:ext cx="3858382" cy="37349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33"/>
          <a:stretch/>
        </p:blipFill>
        <p:spPr>
          <a:xfrm>
            <a:off x="46700" y="2152239"/>
            <a:ext cx="3962030" cy="37299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2" y="1741628"/>
            <a:ext cx="551815" cy="551815"/>
          </a:xfrm>
          <a:prstGeom prst="rect">
            <a:avLst/>
          </a:prstGeom>
        </p:spPr>
      </p:pic>
      <p:cxnSp>
        <p:nvCxnSpPr>
          <p:cNvPr id="34" name="Conector recto de flecha 33"/>
          <p:cNvCxnSpPr/>
          <p:nvPr/>
        </p:nvCxnSpPr>
        <p:spPr>
          <a:xfrm>
            <a:off x="8987015" y="3984912"/>
            <a:ext cx="7014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9688439" y="3590695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Cada ícono lleva a un enlace con información adicional  </a:t>
            </a:r>
            <a:endParaRPr lang="es-CO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0ABFD8C-A094-3541-9F55-5BDE812D9552}"/>
              </a:ext>
            </a:extLst>
          </p:cNvPr>
          <p:cNvSpPr txBox="1"/>
          <p:nvPr/>
        </p:nvSpPr>
        <p:spPr>
          <a:xfrm>
            <a:off x="2301341" y="6446424"/>
            <a:ext cx="2822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Lleva al Plan de Acción PNACC  </a:t>
            </a:r>
            <a:endParaRPr lang="es-CO" sz="1600" dirty="0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C0105ADD-845B-9A47-B4CF-18AD3E23827C}"/>
              </a:ext>
            </a:extLst>
          </p:cNvPr>
          <p:cNvCxnSpPr>
            <a:cxnSpLocks/>
          </p:cNvCxnSpPr>
          <p:nvPr/>
        </p:nvCxnSpPr>
        <p:spPr>
          <a:xfrm>
            <a:off x="3307306" y="5691792"/>
            <a:ext cx="0" cy="782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98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de flecha 8"/>
          <p:cNvCxnSpPr/>
          <p:nvPr/>
        </p:nvCxnSpPr>
        <p:spPr>
          <a:xfrm>
            <a:off x="7807274" y="940893"/>
            <a:ext cx="1828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9831023" y="760027"/>
            <a:ext cx="1416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dirty="0"/>
              <a:t>Ajuste de logo </a:t>
            </a:r>
            <a:endParaRPr lang="es-CO" sz="1600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8834615" y="1584612"/>
            <a:ext cx="7014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9536039" y="1399945"/>
            <a:ext cx="210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Usar manual de marca PNACC  para ajuste de colores de la barra</a:t>
            </a:r>
            <a:endParaRPr lang="es-CO" sz="16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43970" y="38100"/>
            <a:ext cx="8968685" cy="1805272"/>
            <a:chOff x="-89380" y="0"/>
            <a:chExt cx="8968685" cy="180527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17757" t="8448" r="18992" b="74415"/>
            <a:stretch/>
          </p:blipFill>
          <p:spPr>
            <a:xfrm>
              <a:off x="-89380" y="0"/>
              <a:ext cx="8923995" cy="135255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5093695" y="259307"/>
              <a:ext cx="1671850" cy="1001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4" t="24789" r="12435" b="23378"/>
            <a:stretch/>
          </p:blipFill>
          <p:spPr>
            <a:xfrm>
              <a:off x="5138383" y="539150"/>
              <a:ext cx="2340591" cy="803486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2081701" y="1423632"/>
              <a:ext cx="1725203" cy="3618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Temáticas  </a:t>
              </a:r>
              <a:endParaRPr lang="es-CO" dirty="0"/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41478" y="1438046"/>
              <a:ext cx="1740223" cy="347438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¿Quienes somos? </a:t>
              </a:r>
              <a:endParaRPr lang="es-CO" sz="1600" dirty="0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3821924" y="1434541"/>
              <a:ext cx="1725203" cy="36185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Publicaciones   </a:t>
              </a:r>
              <a:endParaRPr lang="es-CO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562147" y="1430655"/>
              <a:ext cx="2229303" cy="36195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SIIVRA / HAC  </a:t>
              </a:r>
              <a:endParaRPr lang="es-CO" sz="1400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628829" y="1438204"/>
              <a:ext cx="1250476" cy="34728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Eventos </a:t>
              </a:r>
              <a:endParaRPr lang="es-CO" sz="1400" dirty="0"/>
            </a:p>
          </p:txBody>
        </p:sp>
        <p:grpSp>
          <p:nvGrpSpPr>
            <p:cNvPr id="32" name="Grupo 31"/>
            <p:cNvGrpSpPr/>
            <p:nvPr/>
          </p:nvGrpSpPr>
          <p:grpSpPr>
            <a:xfrm>
              <a:off x="-89380" y="1430655"/>
              <a:ext cx="424268" cy="374617"/>
              <a:chOff x="11489021" y="2876643"/>
              <a:chExt cx="419262" cy="432669"/>
            </a:xfrm>
          </p:grpSpPr>
          <p:sp>
            <p:nvSpPr>
              <p:cNvPr id="30" name="Rectángulo 29"/>
              <p:cNvSpPr/>
              <p:nvPr/>
            </p:nvSpPr>
            <p:spPr>
              <a:xfrm>
                <a:off x="11489021" y="2876643"/>
                <a:ext cx="412890" cy="408866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 dirty="0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522115" y="2923144"/>
                <a:ext cx="386168" cy="386168"/>
              </a:xfrm>
              <a:prstGeom prst="rect">
                <a:avLst/>
              </a:prstGeom>
            </p:spPr>
          </p:pic>
        </p:grpSp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1" t="-278" r="19583" b="11112"/>
          <a:stretch/>
        </p:blipFill>
        <p:spPr>
          <a:xfrm>
            <a:off x="2411651" y="1890017"/>
            <a:ext cx="5339421" cy="49679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09" y="1703606"/>
            <a:ext cx="603279" cy="603279"/>
          </a:xfrm>
          <a:prstGeom prst="rect">
            <a:avLst/>
          </a:prstGeom>
        </p:spPr>
      </p:pic>
      <p:cxnSp>
        <p:nvCxnSpPr>
          <p:cNvPr id="22" name="Conector recto de flecha 21"/>
          <p:cNvCxnSpPr/>
          <p:nvPr/>
        </p:nvCxnSpPr>
        <p:spPr>
          <a:xfrm>
            <a:off x="7596365" y="4362171"/>
            <a:ext cx="1045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8721673" y="4081620"/>
            <a:ext cx="313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Cada ícono lleva a un enlace con información adicional  </a:t>
            </a:r>
            <a:endParaRPr lang="es-CO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A80E22D-6B21-9A46-869D-12B001287E42}"/>
              </a:ext>
            </a:extLst>
          </p:cNvPr>
          <p:cNvSpPr txBox="1"/>
          <p:nvPr/>
        </p:nvSpPr>
        <p:spPr>
          <a:xfrm>
            <a:off x="3467100" y="2647550"/>
            <a:ext cx="1498600" cy="523220"/>
          </a:xfrm>
          <a:prstGeom prst="rect">
            <a:avLst/>
          </a:prstGeom>
          <a:solidFill>
            <a:srgbClr val="33CC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SISTEMAS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258411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43970" y="38099"/>
            <a:ext cx="11935077" cy="2396064"/>
            <a:chOff x="-89380" y="0"/>
            <a:chExt cx="8968685" cy="178548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17757" t="8448" r="18992" b="74415"/>
            <a:stretch/>
          </p:blipFill>
          <p:spPr>
            <a:xfrm>
              <a:off x="-89380" y="0"/>
              <a:ext cx="8923995" cy="135255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5015679" y="259307"/>
              <a:ext cx="1749865" cy="1001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4" t="24789" r="12435" b="23378"/>
            <a:stretch/>
          </p:blipFill>
          <p:spPr>
            <a:xfrm>
              <a:off x="5138383" y="539150"/>
              <a:ext cx="2340591" cy="803486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2081701" y="1423632"/>
              <a:ext cx="1725203" cy="361852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Temáticas  </a:t>
              </a:r>
              <a:endParaRPr lang="es-CO" dirty="0"/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41478" y="1423632"/>
              <a:ext cx="1740223" cy="36185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¿Quienes somos? </a:t>
              </a:r>
              <a:endParaRPr lang="es-CO" sz="1600" dirty="0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3806903" y="1420345"/>
              <a:ext cx="1755243" cy="36185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Publicaciones   </a:t>
              </a:r>
              <a:endParaRPr lang="es-CO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562147" y="1421689"/>
              <a:ext cx="2229303" cy="36195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SIIVRA / HAC  </a:t>
              </a:r>
              <a:endParaRPr lang="es-CO" sz="1400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628829" y="1423632"/>
              <a:ext cx="1250476" cy="358565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Eventos </a:t>
              </a:r>
              <a:endParaRPr lang="es-CO" sz="1400" dirty="0"/>
            </a:p>
          </p:txBody>
        </p:sp>
        <p:grpSp>
          <p:nvGrpSpPr>
            <p:cNvPr id="32" name="Grupo 31"/>
            <p:cNvGrpSpPr/>
            <p:nvPr/>
          </p:nvGrpSpPr>
          <p:grpSpPr>
            <a:xfrm>
              <a:off x="-89380" y="1430651"/>
              <a:ext cx="424267" cy="354007"/>
              <a:chOff x="11489021" y="2876643"/>
              <a:chExt cx="419261" cy="408866"/>
            </a:xfrm>
          </p:grpSpPr>
          <p:sp>
            <p:nvSpPr>
              <p:cNvPr id="30" name="Rectángulo 29"/>
              <p:cNvSpPr/>
              <p:nvPr/>
            </p:nvSpPr>
            <p:spPr>
              <a:xfrm>
                <a:off x="11489021" y="2876643"/>
                <a:ext cx="412890" cy="408866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 dirty="0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522114" y="2881723"/>
                <a:ext cx="386168" cy="386168"/>
              </a:xfrm>
              <a:prstGeom prst="rect">
                <a:avLst/>
              </a:prstGeom>
            </p:spPr>
          </p:pic>
        </p:grpSp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9137"/>
            <a:ext cx="6259996" cy="352124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90" y="2149892"/>
            <a:ext cx="661548" cy="66154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0"/>
          <a:stretch/>
        </p:blipFill>
        <p:spPr>
          <a:xfrm>
            <a:off x="5981773" y="2440157"/>
            <a:ext cx="6014609" cy="3521248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1607862" y="6146603"/>
            <a:ext cx="3132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Cada ícono lleva al documento </a:t>
            </a:r>
            <a:endParaRPr lang="es-CO" sz="1600" dirty="0"/>
          </a:p>
        </p:txBody>
      </p:sp>
      <p:cxnSp>
        <p:nvCxnSpPr>
          <p:cNvPr id="22" name="Conector angular 21"/>
          <p:cNvCxnSpPr/>
          <p:nvPr/>
        </p:nvCxnSpPr>
        <p:spPr>
          <a:xfrm>
            <a:off x="723331" y="5841242"/>
            <a:ext cx="873457" cy="491319"/>
          </a:xfrm>
          <a:prstGeom prst="bentConnector3">
            <a:avLst>
              <a:gd name="adj1" fmla="val -468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14360DA9-9097-F543-9E97-484E184CCD73}"/>
              </a:ext>
            </a:extLst>
          </p:cNvPr>
          <p:cNvSpPr txBox="1"/>
          <p:nvPr/>
        </p:nvSpPr>
        <p:spPr>
          <a:xfrm>
            <a:off x="2295791" y="5603884"/>
            <a:ext cx="6454745" cy="1077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CO" sz="1600" dirty="0"/>
              <a:t>Tabla con documentos clasificados y fechas en las que estarían listos los documentos </a:t>
            </a:r>
          </a:p>
          <a:p>
            <a:r>
              <a:rPr lang="es-CO" sz="1600" dirty="0"/>
              <a:t>Ordenar por categorías o temáticas: Estrategia de participaciòn, privado, proyectos.  </a:t>
            </a:r>
          </a:p>
        </p:txBody>
      </p:sp>
    </p:spTree>
    <p:extLst>
      <p:ext uri="{BB962C8B-B14F-4D97-AF65-F5344CB8AC3E}">
        <p14:creationId xmlns:p14="http://schemas.microsoft.com/office/powerpoint/2010/main" val="340596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o 32"/>
          <p:cNvGrpSpPr/>
          <p:nvPr/>
        </p:nvGrpSpPr>
        <p:grpSpPr>
          <a:xfrm>
            <a:off x="43970" y="56902"/>
            <a:ext cx="8968685" cy="1805272"/>
            <a:chOff x="-89380" y="0"/>
            <a:chExt cx="8968685" cy="1805272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3"/>
            <a:srcRect l="17757" t="8448" r="18992" b="74415"/>
            <a:stretch/>
          </p:blipFill>
          <p:spPr>
            <a:xfrm>
              <a:off x="-89380" y="0"/>
              <a:ext cx="8923995" cy="135255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5093695" y="259307"/>
              <a:ext cx="1671850" cy="1001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4" t="24789" r="12435" b="23378"/>
            <a:stretch/>
          </p:blipFill>
          <p:spPr>
            <a:xfrm>
              <a:off x="5138383" y="539150"/>
              <a:ext cx="2340591" cy="803486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2081701" y="1430654"/>
              <a:ext cx="1725203" cy="35482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Temáticas  </a:t>
              </a:r>
              <a:endParaRPr lang="es-CO" dirty="0"/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41478" y="1438046"/>
              <a:ext cx="1740223" cy="347438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 dirty="0"/>
                <a:t>¿Quienes somos? </a:t>
              </a:r>
              <a:endParaRPr lang="es-CO" sz="1600" dirty="0"/>
            </a:p>
          </p:txBody>
        </p:sp>
        <p:sp>
          <p:nvSpPr>
            <p:cNvPr id="27" name="Rectángulo 26"/>
            <p:cNvSpPr/>
            <p:nvPr/>
          </p:nvSpPr>
          <p:spPr>
            <a:xfrm>
              <a:off x="3821924" y="1434540"/>
              <a:ext cx="1725203" cy="350123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Publicaciones   </a:t>
              </a:r>
              <a:endParaRPr lang="es-CO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5562147" y="1430655"/>
              <a:ext cx="2229303" cy="3619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SIIVRA / HAC  </a:t>
              </a:r>
              <a:endParaRPr lang="es-CO" sz="1400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7628829" y="1430655"/>
              <a:ext cx="1250476" cy="374617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dirty="0"/>
                <a:t>Eventos </a:t>
              </a:r>
              <a:endParaRPr lang="es-CO" sz="1400" dirty="0"/>
            </a:p>
          </p:txBody>
        </p:sp>
        <p:grpSp>
          <p:nvGrpSpPr>
            <p:cNvPr id="32" name="Grupo 31"/>
            <p:cNvGrpSpPr/>
            <p:nvPr/>
          </p:nvGrpSpPr>
          <p:grpSpPr>
            <a:xfrm>
              <a:off x="-89380" y="1430655"/>
              <a:ext cx="424268" cy="374617"/>
              <a:chOff x="11489021" y="2876643"/>
              <a:chExt cx="419262" cy="432669"/>
            </a:xfrm>
          </p:grpSpPr>
          <p:sp>
            <p:nvSpPr>
              <p:cNvPr id="30" name="Rectángulo 29"/>
              <p:cNvSpPr/>
              <p:nvPr/>
            </p:nvSpPr>
            <p:spPr>
              <a:xfrm>
                <a:off x="11489021" y="2876643"/>
                <a:ext cx="412890" cy="408866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1400" dirty="0"/>
              </a:p>
            </p:txBody>
          </p:sp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522115" y="2923144"/>
                <a:ext cx="386168" cy="386168"/>
              </a:xfrm>
              <a:prstGeom prst="rect">
                <a:avLst/>
              </a:prstGeom>
            </p:spPr>
          </p:pic>
        </p:grpSp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336" t="23088" r="21119" b="13853"/>
          <a:stretch/>
        </p:blipFill>
        <p:spPr>
          <a:xfrm>
            <a:off x="1344939" y="2063912"/>
            <a:ext cx="7096837" cy="461294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907" y="1689295"/>
            <a:ext cx="634126" cy="63412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A7F675F-7CB9-CB42-ADB7-B345BAF9E63D}"/>
              </a:ext>
            </a:extLst>
          </p:cNvPr>
          <p:cNvSpPr txBox="1"/>
          <p:nvPr/>
        </p:nvSpPr>
        <p:spPr>
          <a:xfrm>
            <a:off x="8967965" y="3017520"/>
            <a:ext cx="318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Lleva al enlace de la plataforma </a:t>
            </a:r>
          </a:p>
        </p:txBody>
      </p:sp>
    </p:spTree>
    <p:extLst>
      <p:ext uri="{BB962C8B-B14F-4D97-AF65-F5344CB8AC3E}">
        <p14:creationId xmlns:p14="http://schemas.microsoft.com/office/powerpoint/2010/main" val="222762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8A930-DF74-5643-9D21-FD3E37CC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3286539"/>
            <a:ext cx="10694403" cy="1104655"/>
          </a:xfrm>
        </p:spPr>
        <p:txBody>
          <a:bodyPr>
            <a:normAutofit fontScale="90000"/>
          </a:bodyPr>
          <a:lstStyle/>
          <a:p>
            <a:r>
              <a:rPr lang="es-MX" sz="4400" b="0" dirty="0"/>
              <a:t>3. PUNTOS DE PARTIDA </a:t>
            </a:r>
            <a:br>
              <a:rPr lang="es-MX" sz="4400" b="0" dirty="0"/>
            </a:br>
            <a:endParaRPr lang="es-CO" sz="4400" b="0" dirty="0"/>
          </a:p>
        </p:txBody>
      </p:sp>
    </p:spTree>
    <p:extLst>
      <p:ext uri="{BB962C8B-B14F-4D97-AF65-F5344CB8AC3E}">
        <p14:creationId xmlns:p14="http://schemas.microsoft.com/office/powerpoint/2010/main" val="1723688357"/>
      </p:ext>
    </p:extLst>
  </p:cSld>
  <p:clrMapOvr>
    <a:masterClrMapping/>
  </p:clrMapOvr>
  <p:transition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956AC83-2204-4633-A69F-E6CF6B469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935834"/>
              </p:ext>
            </p:extLst>
          </p:nvPr>
        </p:nvGraphicFramePr>
        <p:xfrm>
          <a:off x="1063487" y="788946"/>
          <a:ext cx="9869556" cy="5669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34778">
                  <a:extLst>
                    <a:ext uri="{9D8B030D-6E8A-4147-A177-3AD203B41FA5}">
                      <a16:colId xmlns:a16="http://schemas.microsoft.com/office/drawing/2014/main" val="570727393"/>
                    </a:ext>
                  </a:extLst>
                </a:gridCol>
                <a:gridCol w="4934778">
                  <a:extLst>
                    <a:ext uri="{9D8B030D-6E8A-4147-A177-3AD203B41FA5}">
                      <a16:colId xmlns:a16="http://schemas.microsoft.com/office/drawing/2014/main" val="3018383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Actividad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Compromiso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81937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MX" sz="2400" dirty="0"/>
                        <a:t>Definición de puntos focales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497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s-MX" sz="2400" dirty="0"/>
                        <a:t>DNP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Orlando Melo (comunicaciones)</a:t>
                      </a:r>
                    </a:p>
                    <a:p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98082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s-MX" sz="2400" dirty="0"/>
                        <a:t>TINCORP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Juan Sebastián Mora (técnico)</a:t>
                      </a:r>
                    </a:p>
                    <a:p>
                      <a:r>
                        <a:rPr lang="es-MX" sz="2400" dirty="0"/>
                        <a:t>Andrea (administrativo)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71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Fecha para: </a:t>
                      </a:r>
                    </a:p>
                    <a:p>
                      <a:r>
                        <a:rPr lang="es-MX" sz="2400" dirty="0"/>
                        <a:t>presentación de plan de trabajo – Project </a:t>
                      </a:r>
                      <a:r>
                        <a:rPr lang="es-MX" sz="2400" dirty="0" err="1"/>
                        <a:t>charter</a:t>
                      </a:r>
                      <a:endParaRPr lang="es-CO" sz="2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s-MX" sz="2400" dirty="0"/>
                    </a:p>
                    <a:p>
                      <a:r>
                        <a:rPr lang="es-CO" sz="2400" dirty="0"/>
                        <a:t>Primero reunión con DNP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55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2400" dirty="0"/>
                        <a:t>Temáticas técnicas: </a:t>
                      </a:r>
                      <a:r>
                        <a:rPr lang="es-MX" sz="24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manual de imagen y criterios establecidos por el Grupo de Comunicaciones y Relaciones Públicas del DNP; directrices de la oficina de informática. </a:t>
                      </a:r>
                      <a:endParaRPr lang="es-CO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49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94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F8F7A-0B0D-4725-B7D7-A170A080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F45C33-5D30-477E-BD44-E65670078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8148" y="1825625"/>
            <a:ext cx="7785652" cy="2259358"/>
          </a:xfrm>
        </p:spPr>
        <p:txBody>
          <a:bodyPr>
            <a:normAutofit fontScale="92500"/>
          </a:bodyPr>
          <a:lstStyle/>
          <a:p>
            <a:pPr algn="just"/>
            <a:r>
              <a:rPr lang="es-MX" dirty="0"/>
              <a:t>Dar inicio a la orden de servicios </a:t>
            </a:r>
            <a:r>
              <a:rPr lang="es-CO" dirty="0"/>
              <a:t>para la </a:t>
            </a:r>
            <a:r>
              <a:rPr lang="es-MX" sz="2800" dirty="0">
                <a:solidFill>
                  <a:srgbClr val="034B2F"/>
                </a:solidFill>
                <a:ea typeface="+mj-ea"/>
                <a:cs typeface="+mj-cs"/>
              </a:rPr>
              <a:t>actualización del Subsitio web para el Plan Nacional de Adaptación al Cambio Climático</a:t>
            </a:r>
            <a:r>
              <a:rPr lang="es-CO" dirty="0"/>
              <a:t> en el portal web del DNP. </a:t>
            </a:r>
          </a:p>
          <a:p>
            <a:pPr algn="just"/>
            <a:r>
              <a:rPr lang="es-CO" dirty="0"/>
              <a:t>Presentar el objeto, actividades específicas y productos.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0C2F99-F3AB-439D-B97B-D22943933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5" y="1532402"/>
            <a:ext cx="2018252" cy="229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7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8A930-DF74-5643-9D21-FD3E37CC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3286539"/>
            <a:ext cx="10694403" cy="1104655"/>
          </a:xfrm>
        </p:spPr>
        <p:txBody>
          <a:bodyPr>
            <a:normAutofit fontScale="90000"/>
          </a:bodyPr>
          <a:lstStyle/>
          <a:p>
            <a:r>
              <a:rPr lang="es-MX" sz="4400" b="0" dirty="0"/>
              <a:t>¡GRACIAS!</a:t>
            </a:r>
            <a:br>
              <a:rPr lang="es-MX" sz="4400" b="0" dirty="0"/>
            </a:br>
            <a:endParaRPr lang="es-CO" sz="4400" b="0" dirty="0"/>
          </a:p>
        </p:txBody>
      </p:sp>
    </p:spTree>
    <p:extLst>
      <p:ext uri="{BB962C8B-B14F-4D97-AF65-F5344CB8AC3E}">
        <p14:creationId xmlns:p14="http://schemas.microsoft.com/office/powerpoint/2010/main" val="3545405634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4E41C42B-D6BB-488F-B128-153637DB1B48}"/>
              </a:ext>
            </a:extLst>
          </p:cNvPr>
          <p:cNvSpPr/>
          <p:nvPr/>
        </p:nvSpPr>
        <p:spPr>
          <a:xfrm>
            <a:off x="0" y="0"/>
            <a:ext cx="12192000" cy="7049792"/>
          </a:xfrm>
          <a:prstGeom prst="rect">
            <a:avLst/>
          </a:prstGeom>
          <a:blipFill dpi="0" rotWithShape="1">
            <a:blip r:embed="rId2">
              <a:alphaModFix amt="7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7F5FDA9-3F45-4FE9-BE84-601AFAF6B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286211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  <a:latin typeface="Bebas Neue"/>
              </a:rPr>
              <a:t>CUANDO HABLAMOS DE ADAPTACIÓN HABLAMOS DE</a:t>
            </a:r>
            <a:br>
              <a:rPr lang="es-MX" dirty="0">
                <a:solidFill>
                  <a:schemeClr val="bg1"/>
                </a:solidFill>
                <a:latin typeface="Bebas Neue"/>
              </a:rPr>
            </a:br>
            <a:r>
              <a:rPr lang="es-MX" sz="10700" dirty="0">
                <a:solidFill>
                  <a:schemeClr val="bg1"/>
                </a:solidFill>
                <a:latin typeface="Bebas Neue"/>
              </a:rPr>
              <a:t>PERSONAS</a:t>
            </a:r>
            <a:endParaRPr lang="es-CO" dirty="0">
              <a:solidFill>
                <a:schemeClr val="bg1"/>
              </a:soli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38141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5BD6D-CE94-2F4B-B2EB-0615CB05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267"/>
            <a:ext cx="10515600" cy="1325563"/>
          </a:xfrm>
        </p:spPr>
        <p:txBody>
          <a:bodyPr>
            <a:normAutofit/>
          </a:bodyPr>
          <a:lstStyle/>
          <a:p>
            <a:r>
              <a:rPr lang="es-MX" dirty="0"/>
              <a:t>Contexto: Programa</a:t>
            </a:r>
            <a:br>
              <a:rPr lang="es-MX" dirty="0"/>
            </a:br>
            <a:r>
              <a:rPr lang="es-MX" sz="2200" b="0" dirty="0"/>
              <a:t>Preparación para la Adaptación Nacional al Cambio Climático</a:t>
            </a:r>
            <a:endParaRPr lang="es-CO" dirty="0"/>
          </a:p>
        </p:txBody>
      </p:sp>
      <p:sp>
        <p:nvSpPr>
          <p:cNvPr id="12" name="Line 5">
            <a:extLst>
              <a:ext uri="{FF2B5EF4-FFF2-40B4-BE49-F238E27FC236}">
                <a16:creationId xmlns:a16="http://schemas.microsoft.com/office/drawing/2014/main" id="{DE14BC04-19E9-4AD1-A887-969755AD009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275442" y="2800242"/>
            <a:ext cx="2156059" cy="875338"/>
          </a:xfrm>
          <a:prstGeom prst="line">
            <a:avLst/>
          </a:prstGeom>
          <a:noFill/>
          <a:ln w="19050" cmpd="sng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Line 6">
            <a:extLst>
              <a:ext uri="{FF2B5EF4-FFF2-40B4-BE49-F238E27FC236}">
                <a16:creationId xmlns:a16="http://schemas.microsoft.com/office/drawing/2014/main" id="{EEC1295A-A40C-4194-8158-19B683930F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20191" y="3699995"/>
            <a:ext cx="2311906" cy="13609"/>
          </a:xfrm>
          <a:prstGeom prst="line">
            <a:avLst/>
          </a:prstGeom>
          <a:noFill/>
          <a:ln w="19050" cmpd="sng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3A3F0E96-B11B-4341-A371-A4D8760B5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742" y="3393328"/>
            <a:ext cx="1999245" cy="1200463"/>
          </a:xfrm>
          <a:prstGeom prst="line">
            <a:avLst/>
          </a:prstGeom>
          <a:noFill/>
          <a:ln w="19050" cmpd="sng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Oval 8">
            <a:extLst>
              <a:ext uri="{FF2B5EF4-FFF2-40B4-BE49-F238E27FC236}">
                <a16:creationId xmlns:a16="http://schemas.microsoft.com/office/drawing/2014/main" id="{065E7278-AF8B-466E-BCFE-317C5D8A222F}"/>
              </a:ext>
            </a:extLst>
          </p:cNvPr>
          <p:cNvSpPr>
            <a:spLocks/>
          </p:cNvSpPr>
          <p:nvPr/>
        </p:nvSpPr>
        <p:spPr bwMode="auto">
          <a:xfrm>
            <a:off x="6854396" y="2930360"/>
            <a:ext cx="1309008" cy="1308838"/>
          </a:xfrm>
          <a:prstGeom prst="ellipse">
            <a:avLst/>
          </a:prstGeom>
          <a:solidFill>
            <a:srgbClr val="5FA06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E7E6E6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Lato Light"/>
                <a:cs typeface="Lato Light"/>
                <a:sym typeface="Source Sans Pro Semibold" charset="0"/>
              </a:rPr>
              <a:t>Datos clave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4A4B87C9-3A96-4937-BB92-AA607A0BDE60}"/>
              </a:ext>
            </a:extLst>
          </p:cNvPr>
          <p:cNvSpPr>
            <a:spLocks/>
          </p:cNvSpPr>
          <p:nvPr/>
        </p:nvSpPr>
        <p:spPr bwMode="auto">
          <a:xfrm>
            <a:off x="8887964" y="2344710"/>
            <a:ext cx="875452" cy="8753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E7E6E6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399CA610-7AB2-4C34-90BD-F3CFF7E7AFB5}"/>
              </a:ext>
            </a:extLst>
          </p:cNvPr>
          <p:cNvSpPr>
            <a:spLocks/>
          </p:cNvSpPr>
          <p:nvPr/>
        </p:nvSpPr>
        <p:spPr bwMode="auto">
          <a:xfrm>
            <a:off x="8997349" y="3280785"/>
            <a:ext cx="875452" cy="875338"/>
          </a:xfrm>
          <a:prstGeom prst="ellipse">
            <a:avLst/>
          </a:prstGeom>
          <a:solidFill>
            <a:schemeClr val="accent3"/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E7E6E6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19" name="Oval 12">
            <a:extLst>
              <a:ext uri="{FF2B5EF4-FFF2-40B4-BE49-F238E27FC236}">
                <a16:creationId xmlns:a16="http://schemas.microsoft.com/office/drawing/2014/main" id="{9BD6FD97-0919-4AF8-BF3D-4FB42A8C5A58}"/>
              </a:ext>
            </a:extLst>
          </p:cNvPr>
          <p:cNvSpPr>
            <a:spLocks/>
          </p:cNvSpPr>
          <p:nvPr/>
        </p:nvSpPr>
        <p:spPr bwMode="auto">
          <a:xfrm>
            <a:off x="8697790" y="4172200"/>
            <a:ext cx="874856" cy="875338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2700" dist="114299" dir="5400000" algn="ctr" rotWithShape="0">
              <a:srgbClr val="E7E6E6">
                <a:alpha val="9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Lato Light"/>
              <a:cs typeface="Lato Light"/>
              <a:sym typeface="Source Sans Pro Semibold" charset="0"/>
            </a:endParaRPr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AD2B75FE-533E-453C-91C7-44BD3CC7F5B4}"/>
              </a:ext>
            </a:extLst>
          </p:cNvPr>
          <p:cNvSpPr/>
          <p:nvPr/>
        </p:nvSpPr>
        <p:spPr>
          <a:xfrm>
            <a:off x="9913356" y="2410676"/>
            <a:ext cx="1719071" cy="807936"/>
          </a:xfrm>
          <a:prstGeom prst="rect">
            <a:avLst/>
          </a:prstGeom>
        </p:spPr>
        <p:txBody>
          <a:bodyPr wrap="square" lIns="68601" tIns="34301" rIns="68601" bIns="34301">
            <a:spAutoFit/>
          </a:bodyPr>
          <a:lstStyle/>
          <a:p>
            <a:pPr algn="just"/>
            <a:r>
              <a:rPr lang="es-CO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Duración:</a:t>
            </a:r>
          </a:p>
          <a:p>
            <a:r>
              <a:rPr lang="es-CO" sz="1600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Jun-2018 a Jun-2021</a:t>
            </a:r>
          </a:p>
        </p:txBody>
      </p:sp>
      <p:sp>
        <p:nvSpPr>
          <p:cNvPr id="23" name="Rectangle 57">
            <a:extLst>
              <a:ext uri="{FF2B5EF4-FFF2-40B4-BE49-F238E27FC236}">
                <a16:creationId xmlns:a16="http://schemas.microsoft.com/office/drawing/2014/main" id="{6A3F43E2-EB50-4BA7-82CE-BCFD3B991805}"/>
              </a:ext>
            </a:extLst>
          </p:cNvPr>
          <p:cNvSpPr/>
          <p:nvPr/>
        </p:nvSpPr>
        <p:spPr>
          <a:xfrm>
            <a:off x="9913357" y="3414591"/>
            <a:ext cx="1291784" cy="807936"/>
          </a:xfrm>
          <a:prstGeom prst="rect">
            <a:avLst/>
          </a:prstGeom>
        </p:spPr>
        <p:txBody>
          <a:bodyPr wrap="square" lIns="68601" tIns="34301" rIns="68601" bIns="34301">
            <a:spAutoFit/>
          </a:bodyPr>
          <a:lstStyle/>
          <a:p>
            <a:pPr algn="just"/>
            <a:r>
              <a:rPr lang="es-CO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Donante:</a:t>
            </a:r>
          </a:p>
          <a:p>
            <a:r>
              <a:rPr lang="es-CO" sz="1600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Fondo Verde del Clima</a:t>
            </a:r>
          </a:p>
        </p:txBody>
      </p:sp>
      <p:sp>
        <p:nvSpPr>
          <p:cNvPr id="24" name="Rectangle 57">
            <a:extLst>
              <a:ext uri="{FF2B5EF4-FFF2-40B4-BE49-F238E27FC236}">
                <a16:creationId xmlns:a16="http://schemas.microsoft.com/office/drawing/2014/main" id="{8BC51312-F79A-4C6D-A776-11A17696BCF4}"/>
              </a:ext>
            </a:extLst>
          </p:cNvPr>
          <p:cNvSpPr/>
          <p:nvPr/>
        </p:nvSpPr>
        <p:spPr>
          <a:xfrm>
            <a:off x="9657655" y="4275151"/>
            <a:ext cx="1840056" cy="1546599"/>
          </a:xfrm>
          <a:prstGeom prst="rect">
            <a:avLst/>
          </a:prstGeom>
        </p:spPr>
        <p:txBody>
          <a:bodyPr wrap="square" lIns="68601" tIns="34301" rIns="68601" bIns="34301">
            <a:spAutoFit/>
          </a:bodyPr>
          <a:lstStyle/>
          <a:p>
            <a:pPr algn="just"/>
            <a:r>
              <a:rPr lang="es-CO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Aliados:</a:t>
            </a:r>
          </a:p>
          <a:p>
            <a:r>
              <a:rPr lang="es-CO" sz="1600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DNP, MinAmbiente, IDEAM, UNGRD</a:t>
            </a:r>
          </a:p>
          <a:p>
            <a:r>
              <a:rPr lang="es-CO" sz="1600" b="1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Socio implementador:</a:t>
            </a:r>
            <a:endParaRPr lang="es-CO" sz="1600" dirty="0">
              <a:solidFill>
                <a:prstClr val="black">
                  <a:lumMod val="85000"/>
                  <a:lumOff val="15000"/>
                </a:prstClr>
              </a:solidFill>
              <a:cs typeface="Lato Light"/>
            </a:endParaRPr>
          </a:p>
          <a:p>
            <a:r>
              <a:rPr lang="es-CO" sz="1600" dirty="0">
                <a:solidFill>
                  <a:prstClr val="black">
                    <a:lumMod val="85000"/>
                    <a:lumOff val="15000"/>
                  </a:prstClr>
                </a:solidFill>
                <a:cs typeface="Lato Light"/>
              </a:rPr>
              <a:t>Fondo Acción</a:t>
            </a:r>
          </a:p>
        </p:txBody>
      </p:sp>
      <p:sp>
        <p:nvSpPr>
          <p:cNvPr id="25" name="Freeform 89">
            <a:extLst>
              <a:ext uri="{FF2B5EF4-FFF2-40B4-BE49-F238E27FC236}">
                <a16:creationId xmlns:a16="http://schemas.microsoft.com/office/drawing/2014/main" id="{3F96CF3A-7F4D-4F82-B415-3B5D93115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282" y="4433532"/>
            <a:ext cx="517051" cy="284953"/>
          </a:xfrm>
          <a:custGeom>
            <a:avLst/>
            <a:gdLst>
              <a:gd name="T0" fmla="*/ 2147483647 w 608"/>
              <a:gd name="T1" fmla="*/ 2147483647 h 425"/>
              <a:gd name="T2" fmla="*/ 2147483647 w 608"/>
              <a:gd name="T3" fmla="*/ 2147483647 h 425"/>
              <a:gd name="T4" fmla="*/ 2147483647 w 608"/>
              <a:gd name="T5" fmla="*/ 2147483647 h 425"/>
              <a:gd name="T6" fmla="*/ 2147483647 w 608"/>
              <a:gd name="T7" fmla="*/ 2147483647 h 425"/>
              <a:gd name="T8" fmla="*/ 2147483647 w 608"/>
              <a:gd name="T9" fmla="*/ 2147483647 h 425"/>
              <a:gd name="T10" fmla="*/ 2147483647 w 608"/>
              <a:gd name="T11" fmla="*/ 2147483647 h 425"/>
              <a:gd name="T12" fmla="*/ 2147483647 w 608"/>
              <a:gd name="T13" fmla="*/ 2147483647 h 425"/>
              <a:gd name="T14" fmla="*/ 2147483647 w 608"/>
              <a:gd name="T15" fmla="*/ 2147483647 h 425"/>
              <a:gd name="T16" fmla="*/ 2147483647 w 608"/>
              <a:gd name="T17" fmla="*/ 2147483647 h 425"/>
              <a:gd name="T18" fmla="*/ 2147483647 w 608"/>
              <a:gd name="T19" fmla="*/ 2147483647 h 425"/>
              <a:gd name="T20" fmla="*/ 2147483647 w 608"/>
              <a:gd name="T21" fmla="*/ 2147483647 h 425"/>
              <a:gd name="T22" fmla="*/ 2147483647 w 608"/>
              <a:gd name="T23" fmla="*/ 2147483647 h 425"/>
              <a:gd name="T24" fmla="*/ 2147483647 w 608"/>
              <a:gd name="T25" fmla="*/ 2147483647 h 425"/>
              <a:gd name="T26" fmla="*/ 2147483647 w 608"/>
              <a:gd name="T27" fmla="*/ 2147483647 h 425"/>
              <a:gd name="T28" fmla="*/ 2147483647 w 608"/>
              <a:gd name="T29" fmla="*/ 2147483647 h 425"/>
              <a:gd name="T30" fmla="*/ 2147483647 w 608"/>
              <a:gd name="T31" fmla="*/ 2147483647 h 425"/>
              <a:gd name="T32" fmla="*/ 2147483647 w 608"/>
              <a:gd name="T33" fmla="*/ 2147483647 h 425"/>
              <a:gd name="T34" fmla="*/ 2147483647 w 608"/>
              <a:gd name="T35" fmla="*/ 2147483647 h 425"/>
              <a:gd name="T36" fmla="*/ 2147483647 w 608"/>
              <a:gd name="T37" fmla="*/ 2147483647 h 425"/>
              <a:gd name="T38" fmla="*/ 2147483647 w 608"/>
              <a:gd name="T39" fmla="*/ 2147483647 h 425"/>
              <a:gd name="T40" fmla="*/ 2147483647 w 608"/>
              <a:gd name="T41" fmla="*/ 2147483647 h 425"/>
              <a:gd name="T42" fmla="*/ 2147483647 w 608"/>
              <a:gd name="T43" fmla="*/ 2147483647 h 425"/>
              <a:gd name="T44" fmla="*/ 2147483647 w 608"/>
              <a:gd name="T45" fmla="*/ 2147483647 h 425"/>
              <a:gd name="T46" fmla="*/ 2147483647 w 608"/>
              <a:gd name="T47" fmla="*/ 2147483647 h 425"/>
              <a:gd name="T48" fmla="*/ 2147483647 w 608"/>
              <a:gd name="T49" fmla="*/ 2147483647 h 425"/>
              <a:gd name="T50" fmla="*/ 2147483647 w 608"/>
              <a:gd name="T51" fmla="*/ 2147483647 h 425"/>
              <a:gd name="T52" fmla="*/ 2147483647 w 608"/>
              <a:gd name="T53" fmla="*/ 2147483647 h 425"/>
              <a:gd name="T54" fmla="*/ 2147483647 w 608"/>
              <a:gd name="T55" fmla="*/ 2147483647 h 425"/>
              <a:gd name="T56" fmla="*/ 2147483647 w 608"/>
              <a:gd name="T57" fmla="*/ 2147483647 h 425"/>
              <a:gd name="T58" fmla="*/ 2147483647 w 608"/>
              <a:gd name="T59" fmla="*/ 2147483647 h 425"/>
              <a:gd name="T60" fmla="*/ 2147483647 w 608"/>
              <a:gd name="T61" fmla="*/ 2147483647 h 425"/>
              <a:gd name="T62" fmla="*/ 2147483647 w 608"/>
              <a:gd name="T63" fmla="*/ 2147483647 h 425"/>
              <a:gd name="T64" fmla="*/ 2147483647 w 608"/>
              <a:gd name="T65" fmla="*/ 2147483647 h 425"/>
              <a:gd name="T66" fmla="*/ 0 w 608"/>
              <a:gd name="T67" fmla="*/ 2147483647 h 425"/>
              <a:gd name="T68" fmla="*/ 0 w 608"/>
              <a:gd name="T69" fmla="*/ 2147483647 h 425"/>
              <a:gd name="T70" fmla="*/ 0 w 608"/>
              <a:gd name="T71" fmla="*/ 2147483647 h 425"/>
              <a:gd name="T72" fmla="*/ 2147483647 w 608"/>
              <a:gd name="T73" fmla="*/ 2147483647 h 425"/>
              <a:gd name="T74" fmla="*/ 2147483647 w 608"/>
              <a:gd name="T75" fmla="*/ 2147483647 h 425"/>
              <a:gd name="T76" fmla="*/ 2147483647 w 608"/>
              <a:gd name="T77" fmla="*/ 2147483647 h 425"/>
              <a:gd name="T78" fmla="*/ 2147483647 w 608"/>
              <a:gd name="T79" fmla="*/ 2147483647 h 425"/>
              <a:gd name="T80" fmla="*/ 2147483647 w 608"/>
              <a:gd name="T81" fmla="*/ 2147483647 h 425"/>
              <a:gd name="T82" fmla="*/ 2147483647 w 608"/>
              <a:gd name="T83" fmla="*/ 2147483647 h 425"/>
              <a:gd name="T84" fmla="*/ 2147483647 w 608"/>
              <a:gd name="T85" fmla="*/ 2147483647 h 425"/>
              <a:gd name="T86" fmla="*/ 2147483647 w 608"/>
              <a:gd name="T87" fmla="*/ 2147483647 h 425"/>
              <a:gd name="T88" fmla="*/ 2147483647 w 608"/>
              <a:gd name="T89" fmla="*/ 0 h 425"/>
              <a:gd name="T90" fmla="*/ 2147483647 w 608"/>
              <a:gd name="T91" fmla="*/ 2147483647 h 425"/>
              <a:gd name="T92" fmla="*/ 2147483647 w 608"/>
              <a:gd name="T93" fmla="*/ 2147483647 h 425"/>
              <a:gd name="T94" fmla="*/ 2147483647 w 608"/>
              <a:gd name="T95" fmla="*/ 2147483647 h 425"/>
              <a:gd name="T96" fmla="*/ 2147483647 w 608"/>
              <a:gd name="T97" fmla="*/ 2147483647 h 425"/>
              <a:gd name="T98" fmla="*/ 2147483647 w 608"/>
              <a:gd name="T99" fmla="*/ 2147483647 h 425"/>
              <a:gd name="T100" fmla="*/ 2147483647 w 608"/>
              <a:gd name="T101" fmla="*/ 2147483647 h 425"/>
              <a:gd name="T102" fmla="*/ 2147483647 w 608"/>
              <a:gd name="T103" fmla="*/ 2147483647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6" name="Freeform 106">
            <a:extLst>
              <a:ext uri="{FF2B5EF4-FFF2-40B4-BE49-F238E27FC236}">
                <a16:creationId xmlns:a16="http://schemas.microsoft.com/office/drawing/2014/main" id="{B01444EA-79AE-4E70-89B6-6432CEB4A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2872" y="3572256"/>
            <a:ext cx="357259" cy="255477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CO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7" name="Freeform 138">
            <a:extLst>
              <a:ext uri="{FF2B5EF4-FFF2-40B4-BE49-F238E27FC236}">
                <a16:creationId xmlns:a16="http://schemas.microsoft.com/office/drawing/2014/main" id="{975B546D-30FE-4423-9B2B-456F90E3F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413" y="2623018"/>
            <a:ext cx="352039" cy="271958"/>
          </a:xfrm>
          <a:custGeom>
            <a:avLst/>
            <a:gdLst>
              <a:gd name="T0" fmla="*/ 565 w 594"/>
              <a:gd name="T1" fmla="*/ 340 h 581"/>
              <a:gd name="T2" fmla="*/ 558 w 594"/>
              <a:gd name="T3" fmla="*/ 340 h 581"/>
              <a:gd name="T4" fmla="*/ 544 w 594"/>
              <a:gd name="T5" fmla="*/ 389 h 581"/>
              <a:gd name="T6" fmla="*/ 544 w 594"/>
              <a:gd name="T7" fmla="*/ 396 h 581"/>
              <a:gd name="T8" fmla="*/ 544 w 594"/>
              <a:gd name="T9" fmla="*/ 403 h 581"/>
              <a:gd name="T10" fmla="*/ 544 w 594"/>
              <a:gd name="T11" fmla="*/ 403 h 581"/>
              <a:gd name="T12" fmla="*/ 537 w 594"/>
              <a:gd name="T13" fmla="*/ 410 h 581"/>
              <a:gd name="T14" fmla="*/ 515 w 594"/>
              <a:gd name="T15" fmla="*/ 417 h 581"/>
              <a:gd name="T16" fmla="*/ 515 w 594"/>
              <a:gd name="T17" fmla="*/ 417 h 581"/>
              <a:gd name="T18" fmla="*/ 431 w 594"/>
              <a:gd name="T19" fmla="*/ 340 h 581"/>
              <a:gd name="T20" fmla="*/ 431 w 594"/>
              <a:gd name="T21" fmla="*/ 340 h 581"/>
              <a:gd name="T22" fmla="*/ 141 w 594"/>
              <a:gd name="T23" fmla="*/ 311 h 581"/>
              <a:gd name="T24" fmla="*/ 169 w 594"/>
              <a:gd name="T25" fmla="*/ 0 h 581"/>
              <a:gd name="T26" fmla="*/ 593 w 594"/>
              <a:gd name="T27" fmla="*/ 29 h 581"/>
              <a:gd name="T28" fmla="*/ 565 w 594"/>
              <a:gd name="T29" fmla="*/ 340 h 581"/>
              <a:gd name="T30" fmla="*/ 417 w 594"/>
              <a:gd name="T31" fmla="*/ 368 h 581"/>
              <a:gd name="T32" fmla="*/ 480 w 594"/>
              <a:gd name="T33" fmla="*/ 432 h 581"/>
              <a:gd name="T34" fmla="*/ 515 w 594"/>
              <a:gd name="T35" fmla="*/ 467 h 581"/>
              <a:gd name="T36" fmla="*/ 487 w 594"/>
              <a:gd name="T37" fmla="*/ 495 h 581"/>
              <a:gd name="T38" fmla="*/ 289 w 594"/>
              <a:gd name="T39" fmla="*/ 495 h 581"/>
              <a:gd name="T40" fmla="*/ 226 w 594"/>
              <a:gd name="T41" fmla="*/ 495 h 581"/>
              <a:gd name="T42" fmla="*/ 197 w 594"/>
              <a:gd name="T43" fmla="*/ 495 h 581"/>
              <a:gd name="T44" fmla="*/ 113 w 594"/>
              <a:gd name="T45" fmla="*/ 566 h 581"/>
              <a:gd name="T46" fmla="*/ 91 w 594"/>
              <a:gd name="T47" fmla="*/ 580 h 581"/>
              <a:gd name="T48" fmla="*/ 91 w 594"/>
              <a:gd name="T49" fmla="*/ 580 h 581"/>
              <a:gd name="T50" fmla="*/ 70 w 594"/>
              <a:gd name="T51" fmla="*/ 566 h 581"/>
              <a:gd name="T52" fmla="*/ 70 w 594"/>
              <a:gd name="T53" fmla="*/ 566 h 581"/>
              <a:gd name="T54" fmla="*/ 70 w 594"/>
              <a:gd name="T55" fmla="*/ 559 h 581"/>
              <a:gd name="T56" fmla="*/ 63 w 594"/>
              <a:gd name="T57" fmla="*/ 552 h 581"/>
              <a:gd name="T58" fmla="*/ 63 w 594"/>
              <a:gd name="T59" fmla="*/ 495 h 581"/>
              <a:gd name="T60" fmla="*/ 63 w 594"/>
              <a:gd name="T61" fmla="*/ 495 h 581"/>
              <a:gd name="T62" fmla="*/ 0 w 594"/>
              <a:gd name="T63" fmla="*/ 467 h 581"/>
              <a:gd name="T64" fmla="*/ 0 w 594"/>
              <a:gd name="T65" fmla="*/ 142 h 581"/>
              <a:gd name="T66" fmla="*/ 113 w 594"/>
              <a:gd name="T67" fmla="*/ 113 h 581"/>
              <a:gd name="T68" fmla="*/ 169 w 594"/>
              <a:gd name="T69" fmla="*/ 368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" h="581">
                <a:moveTo>
                  <a:pt x="565" y="340"/>
                </a:moveTo>
                <a:lnTo>
                  <a:pt x="565" y="340"/>
                </a:lnTo>
                <a:cubicBezTo>
                  <a:pt x="558" y="340"/>
                  <a:pt x="558" y="340"/>
                  <a:pt x="558" y="340"/>
                </a:cubicBezTo>
                <a:lnTo>
                  <a:pt x="558" y="340"/>
                </a:lnTo>
                <a:cubicBezTo>
                  <a:pt x="544" y="340"/>
                  <a:pt x="544" y="340"/>
                  <a:pt x="544" y="340"/>
                </a:cubicBezTo>
                <a:cubicBezTo>
                  <a:pt x="544" y="389"/>
                  <a:pt x="544" y="389"/>
                  <a:pt x="544" y="389"/>
                </a:cubicBezTo>
                <a:lnTo>
                  <a:pt x="544" y="389"/>
                </a:lnTo>
                <a:lnTo>
                  <a:pt x="544" y="396"/>
                </a:lnTo>
                <a:lnTo>
                  <a:pt x="544" y="396"/>
                </a:lnTo>
                <a:cubicBezTo>
                  <a:pt x="544" y="396"/>
                  <a:pt x="544" y="396"/>
                  <a:pt x="544" y="403"/>
                </a:cubicBezTo>
                <a:lnTo>
                  <a:pt x="544" y="403"/>
                </a:lnTo>
                <a:lnTo>
                  <a:pt x="544" y="403"/>
                </a:lnTo>
                <a:lnTo>
                  <a:pt x="537" y="410"/>
                </a:lnTo>
                <a:lnTo>
                  <a:pt x="537" y="410"/>
                </a:lnTo>
                <a:cubicBezTo>
                  <a:pt x="530" y="417"/>
                  <a:pt x="523" y="417"/>
                  <a:pt x="515" y="417"/>
                </a:cubicBezTo>
                <a:lnTo>
                  <a:pt x="515" y="417"/>
                </a:lnTo>
                <a:lnTo>
                  <a:pt x="515" y="417"/>
                </a:lnTo>
                <a:lnTo>
                  <a:pt x="515" y="417"/>
                </a:lnTo>
                <a:cubicBezTo>
                  <a:pt x="508" y="417"/>
                  <a:pt x="501" y="417"/>
                  <a:pt x="501" y="410"/>
                </a:cubicBezTo>
                <a:cubicBezTo>
                  <a:pt x="431" y="340"/>
                  <a:pt x="431" y="340"/>
                  <a:pt x="431" y="340"/>
                </a:cubicBezTo>
                <a:lnTo>
                  <a:pt x="431" y="340"/>
                </a:lnTo>
                <a:lnTo>
                  <a:pt x="431" y="340"/>
                </a:lnTo>
                <a:cubicBezTo>
                  <a:pt x="169" y="340"/>
                  <a:pt x="169" y="340"/>
                  <a:pt x="169" y="340"/>
                </a:cubicBezTo>
                <a:cubicBezTo>
                  <a:pt x="155" y="340"/>
                  <a:pt x="141" y="332"/>
                  <a:pt x="141" y="311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4"/>
                  <a:pt x="155" y="0"/>
                  <a:pt x="169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79" y="0"/>
                  <a:pt x="593" y="14"/>
                  <a:pt x="593" y="29"/>
                </a:cubicBezTo>
                <a:cubicBezTo>
                  <a:pt x="593" y="311"/>
                  <a:pt x="593" y="311"/>
                  <a:pt x="593" y="311"/>
                </a:cubicBezTo>
                <a:cubicBezTo>
                  <a:pt x="593" y="332"/>
                  <a:pt x="579" y="340"/>
                  <a:pt x="565" y="340"/>
                </a:cubicBezTo>
                <a:close/>
                <a:moveTo>
                  <a:pt x="417" y="368"/>
                </a:moveTo>
                <a:lnTo>
                  <a:pt x="417" y="368"/>
                </a:lnTo>
                <a:cubicBezTo>
                  <a:pt x="480" y="432"/>
                  <a:pt x="480" y="432"/>
                  <a:pt x="480" y="432"/>
                </a:cubicBezTo>
                <a:lnTo>
                  <a:pt x="480" y="432"/>
                </a:lnTo>
                <a:cubicBezTo>
                  <a:pt x="487" y="439"/>
                  <a:pt x="501" y="446"/>
                  <a:pt x="515" y="446"/>
                </a:cubicBezTo>
                <a:cubicBezTo>
                  <a:pt x="515" y="467"/>
                  <a:pt x="515" y="467"/>
                  <a:pt x="515" y="467"/>
                </a:cubicBezTo>
                <a:cubicBezTo>
                  <a:pt x="515" y="481"/>
                  <a:pt x="508" y="495"/>
                  <a:pt x="487" y="495"/>
                </a:cubicBezTo>
                <a:lnTo>
                  <a:pt x="487" y="495"/>
                </a:lnTo>
                <a:cubicBezTo>
                  <a:pt x="289" y="495"/>
                  <a:pt x="289" y="495"/>
                  <a:pt x="289" y="495"/>
                </a:cubicBezTo>
                <a:lnTo>
                  <a:pt x="289" y="495"/>
                </a:lnTo>
                <a:cubicBezTo>
                  <a:pt x="226" y="495"/>
                  <a:pt x="226" y="495"/>
                  <a:pt x="226" y="495"/>
                </a:cubicBezTo>
                <a:lnTo>
                  <a:pt x="226" y="495"/>
                </a:lnTo>
                <a:cubicBezTo>
                  <a:pt x="197" y="495"/>
                  <a:pt x="197" y="495"/>
                  <a:pt x="197" y="495"/>
                </a:cubicBezTo>
                <a:lnTo>
                  <a:pt x="197" y="495"/>
                </a:lnTo>
                <a:cubicBezTo>
                  <a:pt x="190" y="495"/>
                  <a:pt x="190" y="495"/>
                  <a:pt x="190" y="495"/>
                </a:cubicBezTo>
                <a:cubicBezTo>
                  <a:pt x="113" y="566"/>
                  <a:pt x="113" y="566"/>
                  <a:pt x="113" y="566"/>
                </a:cubicBezTo>
                <a:cubicBezTo>
                  <a:pt x="106" y="573"/>
                  <a:pt x="99" y="580"/>
                  <a:pt x="91" y="580"/>
                </a:cubicBezTo>
                <a:lnTo>
                  <a:pt x="91" y="580"/>
                </a:lnTo>
                <a:lnTo>
                  <a:pt x="91" y="580"/>
                </a:lnTo>
                <a:lnTo>
                  <a:pt x="91" y="580"/>
                </a:lnTo>
                <a:cubicBezTo>
                  <a:pt x="84" y="580"/>
                  <a:pt x="77" y="573"/>
                  <a:pt x="77" y="566"/>
                </a:cubicBezTo>
                <a:cubicBezTo>
                  <a:pt x="70" y="566"/>
                  <a:pt x="70" y="566"/>
                  <a:pt x="70" y="566"/>
                </a:cubicBezTo>
                <a:lnTo>
                  <a:pt x="70" y="566"/>
                </a:lnTo>
                <a:lnTo>
                  <a:pt x="70" y="566"/>
                </a:lnTo>
                <a:lnTo>
                  <a:pt x="70" y="559"/>
                </a:lnTo>
                <a:lnTo>
                  <a:pt x="70" y="559"/>
                </a:lnTo>
                <a:cubicBezTo>
                  <a:pt x="70" y="559"/>
                  <a:pt x="63" y="559"/>
                  <a:pt x="63" y="552"/>
                </a:cubicBezTo>
                <a:lnTo>
                  <a:pt x="63" y="552"/>
                </a:lnTo>
                <a:lnTo>
                  <a:pt x="63" y="552"/>
                </a:lnTo>
                <a:cubicBezTo>
                  <a:pt x="63" y="495"/>
                  <a:pt x="63" y="495"/>
                  <a:pt x="63" y="495"/>
                </a:cubicBezTo>
                <a:lnTo>
                  <a:pt x="63" y="495"/>
                </a:lnTo>
                <a:lnTo>
                  <a:pt x="63" y="495"/>
                </a:lnTo>
                <a:cubicBezTo>
                  <a:pt x="28" y="495"/>
                  <a:pt x="28" y="495"/>
                  <a:pt x="28" y="495"/>
                </a:cubicBezTo>
                <a:cubicBezTo>
                  <a:pt x="14" y="495"/>
                  <a:pt x="0" y="481"/>
                  <a:pt x="0" y="467"/>
                </a:cubicBezTo>
                <a:cubicBezTo>
                  <a:pt x="0" y="142"/>
                  <a:pt x="0" y="142"/>
                  <a:pt x="0" y="142"/>
                </a:cubicBezTo>
                <a:lnTo>
                  <a:pt x="0" y="142"/>
                </a:lnTo>
                <a:cubicBezTo>
                  <a:pt x="0" y="128"/>
                  <a:pt x="14" y="113"/>
                  <a:pt x="2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311"/>
                  <a:pt x="113" y="311"/>
                  <a:pt x="113" y="311"/>
                </a:cubicBezTo>
                <a:cubicBezTo>
                  <a:pt x="113" y="347"/>
                  <a:pt x="141" y="368"/>
                  <a:pt x="169" y="368"/>
                </a:cubicBezTo>
                <a:lnTo>
                  <a:pt x="417" y="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CO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8" name="Rectangle 57">
            <a:extLst>
              <a:ext uri="{FF2B5EF4-FFF2-40B4-BE49-F238E27FC236}">
                <a16:creationId xmlns:a16="http://schemas.microsoft.com/office/drawing/2014/main" id="{16B2EBB8-E1A5-4AEE-9F42-336AA32A5F06}"/>
              </a:ext>
            </a:extLst>
          </p:cNvPr>
          <p:cNvSpPr/>
          <p:nvPr/>
        </p:nvSpPr>
        <p:spPr>
          <a:xfrm>
            <a:off x="1292087" y="2780440"/>
            <a:ext cx="4803913" cy="2531484"/>
          </a:xfrm>
          <a:prstGeom prst="rect">
            <a:avLst/>
          </a:prstGeom>
        </p:spPr>
        <p:txBody>
          <a:bodyPr wrap="square" lIns="68601" tIns="34301" rIns="68601" bIns="34301">
            <a:spAutoFit/>
          </a:bodyPr>
          <a:lstStyle/>
          <a:p>
            <a:pPr algn="just"/>
            <a:r>
              <a:rPr lang="es-CO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Lato Light"/>
              </a:rPr>
              <a:t>      Objetivo</a:t>
            </a:r>
            <a:endParaRPr lang="es-CO" b="1" dirty="0">
              <a:solidFill>
                <a:schemeClr val="tx1">
                  <a:lumMod val="85000"/>
                  <a:lumOff val="15000"/>
                </a:schemeClr>
              </a:solidFill>
              <a:cs typeface="Lato Light"/>
            </a:endParaRPr>
          </a:p>
          <a:p>
            <a:pPr algn="just"/>
            <a:endParaRPr lang="es-CO" sz="300" b="1" dirty="0">
              <a:solidFill>
                <a:schemeClr val="tx1">
                  <a:lumMod val="85000"/>
                  <a:lumOff val="15000"/>
                </a:schemeClr>
              </a:solidFill>
              <a:cs typeface="Lato Light"/>
            </a:endParaRPr>
          </a:p>
          <a:p>
            <a:pPr algn="just"/>
            <a:r>
              <a:rPr lang="es-MX" sz="1900" dirty="0"/>
              <a:t>Apoyar al Gobierno en la implementación del </a:t>
            </a:r>
            <a:r>
              <a:rPr lang="es-MX" sz="1900" b="1" dirty="0"/>
              <a:t>Plan Nacional de Adaptación al Cambio Climático </a:t>
            </a:r>
            <a:r>
              <a:rPr lang="es-MX" sz="1900" dirty="0"/>
              <a:t>(PNACC) contribuyendo a la reducción del riesgo e impactos asociados al cambio climático, creando capacidades para planificar, priorizar, implementar y monitorear medidas de adaptación en el país.</a:t>
            </a:r>
            <a:endParaRPr lang="es-MX" sz="1900" dirty="0">
              <a:solidFill>
                <a:schemeClr val="tx1">
                  <a:lumMod val="85000"/>
                  <a:lumOff val="15000"/>
                </a:schemeClr>
              </a:solidFill>
              <a:cs typeface="Lato Light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2133EFF-4CF8-4EC5-8EB8-4EE1654613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87" y="2317593"/>
            <a:ext cx="757581" cy="86236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34251DC-CD75-4BFC-B1DB-9B8509E3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46" y="1711336"/>
            <a:ext cx="407228" cy="4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9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95EBA08-1765-4988-B707-48E86DBF1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0" r="5873" b="-3353"/>
          <a:stretch/>
        </p:blipFill>
        <p:spPr>
          <a:xfrm>
            <a:off x="899707" y="0"/>
            <a:ext cx="10647250" cy="70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0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7FE7FB5-D98F-4C1D-ADFC-CB217476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069" y="1202769"/>
            <a:ext cx="5951952" cy="4386022"/>
          </a:xfrm>
          <a:prstGeom prst="rect">
            <a:avLst/>
          </a:prstGeom>
        </p:spPr>
      </p:pic>
      <p:sp>
        <p:nvSpPr>
          <p:cNvPr id="37" name="AutoShape 58">
            <a:extLst>
              <a:ext uri="{FF2B5EF4-FFF2-40B4-BE49-F238E27FC236}">
                <a16:creationId xmlns:a16="http://schemas.microsoft.com/office/drawing/2014/main" id="{D055FFD4-AF3C-4CD9-8F3C-DB09C0E8038A}"/>
              </a:ext>
            </a:extLst>
          </p:cNvPr>
          <p:cNvSpPr>
            <a:spLocks/>
          </p:cNvSpPr>
          <p:nvPr/>
        </p:nvSpPr>
        <p:spPr bwMode="auto">
          <a:xfrm>
            <a:off x="8828314" y="2373431"/>
            <a:ext cx="2096054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Vicky Guerrero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Especialista en adaptación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MinAmbiente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02BBEC-DCB8-4F75-ACE3-771E3951A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772"/>
            <a:ext cx="10515600" cy="1325563"/>
          </a:xfrm>
        </p:spPr>
        <p:txBody>
          <a:bodyPr/>
          <a:lstStyle/>
          <a:p>
            <a:r>
              <a:rPr lang="es-MX" dirty="0"/>
              <a:t>El equipo</a:t>
            </a:r>
            <a:endParaRPr lang="es-CO" dirty="0"/>
          </a:p>
        </p:txBody>
      </p:sp>
      <p:sp>
        <p:nvSpPr>
          <p:cNvPr id="6" name="AutoShape 58">
            <a:extLst>
              <a:ext uri="{FF2B5EF4-FFF2-40B4-BE49-F238E27FC236}">
                <a16:creationId xmlns:a16="http://schemas.microsoft.com/office/drawing/2014/main" id="{82DBFEA8-0627-46E1-8A4E-05B9160A6835}"/>
              </a:ext>
            </a:extLst>
          </p:cNvPr>
          <p:cNvSpPr>
            <a:spLocks/>
          </p:cNvSpPr>
          <p:nvPr/>
        </p:nvSpPr>
        <p:spPr bwMode="auto">
          <a:xfrm>
            <a:off x="838200" y="2331711"/>
            <a:ext cx="1711552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Pablo Devis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Coordinador ambiental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Fondo Acción</a:t>
            </a:r>
          </a:p>
        </p:txBody>
      </p:sp>
      <p:cxnSp>
        <p:nvCxnSpPr>
          <p:cNvPr id="7" name="Elbow Connector 231">
            <a:extLst>
              <a:ext uri="{FF2B5EF4-FFF2-40B4-BE49-F238E27FC236}">
                <a16:creationId xmlns:a16="http://schemas.microsoft.com/office/drawing/2014/main" id="{404F8D2A-C286-4E73-9250-07F7648D7238}"/>
              </a:ext>
            </a:extLst>
          </p:cNvPr>
          <p:cNvCxnSpPr>
            <a:cxnSpLocks/>
          </p:cNvCxnSpPr>
          <p:nvPr/>
        </p:nvCxnSpPr>
        <p:spPr>
          <a:xfrm>
            <a:off x="2549752" y="2647716"/>
            <a:ext cx="1396083" cy="354408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231">
            <a:extLst>
              <a:ext uri="{FF2B5EF4-FFF2-40B4-BE49-F238E27FC236}">
                <a16:creationId xmlns:a16="http://schemas.microsoft.com/office/drawing/2014/main" id="{A847DCA9-8827-417A-968C-27C932B5D8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53672" y="918189"/>
            <a:ext cx="798181" cy="284580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31">
            <a:extLst>
              <a:ext uri="{FF2B5EF4-FFF2-40B4-BE49-F238E27FC236}">
                <a16:creationId xmlns:a16="http://schemas.microsoft.com/office/drawing/2014/main" id="{7830E358-8232-45DB-8412-94DCA550B2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37236" y="2689434"/>
            <a:ext cx="991078" cy="298209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231">
            <a:extLst>
              <a:ext uri="{FF2B5EF4-FFF2-40B4-BE49-F238E27FC236}">
                <a16:creationId xmlns:a16="http://schemas.microsoft.com/office/drawing/2014/main" id="{5ED2525F-67B0-40AA-9342-790A24ADD2C9}"/>
              </a:ext>
            </a:extLst>
          </p:cNvPr>
          <p:cNvCxnSpPr>
            <a:cxnSpLocks/>
          </p:cNvCxnSpPr>
          <p:nvPr/>
        </p:nvCxnSpPr>
        <p:spPr>
          <a:xfrm rot="10800000">
            <a:off x="8426450" y="3803536"/>
            <a:ext cx="999096" cy="304168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31">
            <a:extLst>
              <a:ext uri="{FF2B5EF4-FFF2-40B4-BE49-F238E27FC236}">
                <a16:creationId xmlns:a16="http://schemas.microsoft.com/office/drawing/2014/main" id="{66B38F4E-79F4-4662-B7E7-F36D26C12897}"/>
              </a:ext>
            </a:extLst>
          </p:cNvPr>
          <p:cNvCxnSpPr>
            <a:cxnSpLocks/>
          </p:cNvCxnSpPr>
          <p:nvPr/>
        </p:nvCxnSpPr>
        <p:spPr>
          <a:xfrm flipV="1">
            <a:off x="2143369" y="4035897"/>
            <a:ext cx="1152724" cy="29558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31">
            <a:extLst>
              <a:ext uri="{FF2B5EF4-FFF2-40B4-BE49-F238E27FC236}">
                <a16:creationId xmlns:a16="http://schemas.microsoft.com/office/drawing/2014/main" id="{3C4D9965-57D9-4C47-AA17-C553F77558FF}"/>
              </a:ext>
            </a:extLst>
          </p:cNvPr>
          <p:cNvCxnSpPr>
            <a:cxnSpLocks/>
          </p:cNvCxnSpPr>
          <p:nvPr/>
        </p:nvCxnSpPr>
        <p:spPr>
          <a:xfrm rot="10800000">
            <a:off x="7111856" y="5582580"/>
            <a:ext cx="1450760" cy="486567"/>
          </a:xfrm>
          <a:prstGeom prst="bentConnector3">
            <a:avLst>
              <a:gd name="adj1" fmla="val 99898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31">
            <a:extLst>
              <a:ext uri="{FF2B5EF4-FFF2-40B4-BE49-F238E27FC236}">
                <a16:creationId xmlns:a16="http://schemas.microsoft.com/office/drawing/2014/main" id="{7905DE1F-6651-42A3-9B8E-CEA2332A295C}"/>
              </a:ext>
            </a:extLst>
          </p:cNvPr>
          <p:cNvCxnSpPr>
            <a:cxnSpLocks/>
          </p:cNvCxnSpPr>
          <p:nvPr/>
        </p:nvCxnSpPr>
        <p:spPr>
          <a:xfrm flipV="1">
            <a:off x="2215695" y="5615449"/>
            <a:ext cx="2430111" cy="271044"/>
          </a:xfrm>
          <a:prstGeom prst="bentConnector3">
            <a:avLst>
              <a:gd name="adj1" fmla="val 100101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58">
            <a:extLst>
              <a:ext uri="{FF2B5EF4-FFF2-40B4-BE49-F238E27FC236}">
                <a16:creationId xmlns:a16="http://schemas.microsoft.com/office/drawing/2014/main" id="{65464252-0B14-445A-A862-1BBAADA40AC6}"/>
              </a:ext>
            </a:extLst>
          </p:cNvPr>
          <p:cNvSpPr>
            <a:spLocks/>
          </p:cNvSpPr>
          <p:nvPr/>
        </p:nvSpPr>
        <p:spPr bwMode="auto">
          <a:xfrm>
            <a:off x="530765" y="3836643"/>
            <a:ext cx="1711552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Paola Torres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Asistente administrativa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Fondo Acción</a:t>
            </a:r>
          </a:p>
        </p:txBody>
      </p:sp>
      <p:sp>
        <p:nvSpPr>
          <p:cNvPr id="35" name="AutoShape 58">
            <a:extLst>
              <a:ext uri="{FF2B5EF4-FFF2-40B4-BE49-F238E27FC236}">
                <a16:creationId xmlns:a16="http://schemas.microsoft.com/office/drawing/2014/main" id="{12FC7DBF-BEFC-4405-9E63-9374064C6DC0}"/>
              </a:ext>
            </a:extLst>
          </p:cNvPr>
          <p:cNvSpPr>
            <a:spLocks/>
          </p:cNvSpPr>
          <p:nvPr/>
        </p:nvSpPr>
        <p:spPr bwMode="auto">
          <a:xfrm>
            <a:off x="622687" y="5554808"/>
            <a:ext cx="1711552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Jimena Cortés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Asistente técnica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Fondo Acción</a:t>
            </a:r>
          </a:p>
        </p:txBody>
      </p:sp>
      <p:sp>
        <p:nvSpPr>
          <p:cNvPr id="38" name="AutoShape 58">
            <a:extLst>
              <a:ext uri="{FF2B5EF4-FFF2-40B4-BE49-F238E27FC236}">
                <a16:creationId xmlns:a16="http://schemas.microsoft.com/office/drawing/2014/main" id="{1A394BA1-378A-41A0-A9C2-46522610FAF5}"/>
              </a:ext>
            </a:extLst>
          </p:cNvPr>
          <p:cNvSpPr>
            <a:spLocks/>
          </p:cNvSpPr>
          <p:nvPr/>
        </p:nvSpPr>
        <p:spPr bwMode="auto">
          <a:xfrm>
            <a:off x="9009408" y="3501953"/>
            <a:ext cx="2096054" cy="8320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Giovanny Grisales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Especialista en sistemas de información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IDEAM</a:t>
            </a:r>
          </a:p>
        </p:txBody>
      </p:sp>
      <p:sp>
        <p:nvSpPr>
          <p:cNvPr id="22" name="AutoShape 58">
            <a:extLst>
              <a:ext uri="{FF2B5EF4-FFF2-40B4-BE49-F238E27FC236}">
                <a16:creationId xmlns:a16="http://schemas.microsoft.com/office/drawing/2014/main" id="{11A80174-0C7D-4D05-A09A-2CDB3945869A}"/>
              </a:ext>
            </a:extLst>
          </p:cNvPr>
          <p:cNvSpPr>
            <a:spLocks/>
          </p:cNvSpPr>
          <p:nvPr/>
        </p:nvSpPr>
        <p:spPr bwMode="auto">
          <a:xfrm>
            <a:off x="8025970" y="1530948"/>
            <a:ext cx="2096054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Libertad Ospina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Especialista en proyectos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DNP</a:t>
            </a:r>
          </a:p>
        </p:txBody>
      </p:sp>
      <p:cxnSp>
        <p:nvCxnSpPr>
          <p:cNvPr id="25" name="Elbow Connector 231">
            <a:extLst>
              <a:ext uri="{FF2B5EF4-FFF2-40B4-BE49-F238E27FC236}">
                <a16:creationId xmlns:a16="http://schemas.microsoft.com/office/drawing/2014/main" id="{A7357ECE-ADF0-4A65-80DE-7A7572FA4A9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2248" y="1846953"/>
            <a:ext cx="1073722" cy="435369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31">
            <a:extLst>
              <a:ext uri="{FF2B5EF4-FFF2-40B4-BE49-F238E27FC236}">
                <a16:creationId xmlns:a16="http://schemas.microsoft.com/office/drawing/2014/main" id="{3BCC8B8C-1DD0-40AB-9EDD-27483017BB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79674" y="4896816"/>
            <a:ext cx="1286112" cy="661882"/>
          </a:xfrm>
          <a:prstGeom prst="bentConnector3">
            <a:avLst>
              <a:gd name="adj1" fmla="val 10106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utoShape 58">
            <a:extLst>
              <a:ext uri="{FF2B5EF4-FFF2-40B4-BE49-F238E27FC236}">
                <a16:creationId xmlns:a16="http://schemas.microsoft.com/office/drawing/2014/main" id="{5AE1F842-52E5-4180-9898-2509AC3000CF}"/>
              </a:ext>
            </a:extLst>
          </p:cNvPr>
          <p:cNvSpPr>
            <a:spLocks/>
          </p:cNvSpPr>
          <p:nvPr/>
        </p:nvSpPr>
        <p:spPr bwMode="auto">
          <a:xfrm>
            <a:off x="8664921" y="5741972"/>
            <a:ext cx="1953529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Santiago Núñez Ramírez </a:t>
            </a:r>
            <a:r>
              <a:rPr lang="es-ES" sz="1300" dirty="0">
                <a:latin typeface="Bebas Neue"/>
                <a:cs typeface="Roboto Regular"/>
              </a:rPr>
              <a:t>Especialista sector privado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DNP</a:t>
            </a:r>
          </a:p>
        </p:txBody>
      </p:sp>
      <p:sp>
        <p:nvSpPr>
          <p:cNvPr id="36" name="AutoShape 58">
            <a:extLst>
              <a:ext uri="{FF2B5EF4-FFF2-40B4-BE49-F238E27FC236}">
                <a16:creationId xmlns:a16="http://schemas.microsoft.com/office/drawing/2014/main" id="{C5A678AB-587E-478B-B357-08553AF13FED}"/>
              </a:ext>
            </a:extLst>
          </p:cNvPr>
          <p:cNvSpPr>
            <a:spLocks/>
          </p:cNvSpPr>
          <p:nvPr/>
        </p:nvSpPr>
        <p:spPr bwMode="auto">
          <a:xfrm>
            <a:off x="6557193" y="322584"/>
            <a:ext cx="2096054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Alexandra Arévalo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Especialista en proyectos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MinAmbiente</a:t>
            </a:r>
          </a:p>
        </p:txBody>
      </p:sp>
      <p:cxnSp>
        <p:nvCxnSpPr>
          <p:cNvPr id="24" name="Elbow Connector 231">
            <a:extLst>
              <a:ext uri="{FF2B5EF4-FFF2-40B4-BE49-F238E27FC236}">
                <a16:creationId xmlns:a16="http://schemas.microsoft.com/office/drawing/2014/main" id="{459E38B1-EDCF-4B2F-BDF3-A196F3CF4C2A}"/>
              </a:ext>
            </a:extLst>
          </p:cNvPr>
          <p:cNvCxnSpPr>
            <a:cxnSpLocks/>
          </p:cNvCxnSpPr>
          <p:nvPr/>
        </p:nvCxnSpPr>
        <p:spPr>
          <a:xfrm>
            <a:off x="3430750" y="1808550"/>
            <a:ext cx="1396083" cy="354408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tx1"/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utoShape 58">
            <a:extLst>
              <a:ext uri="{FF2B5EF4-FFF2-40B4-BE49-F238E27FC236}">
                <a16:creationId xmlns:a16="http://schemas.microsoft.com/office/drawing/2014/main" id="{BEA7AD9D-3C7D-4B5B-9527-79988526A0B1}"/>
              </a:ext>
            </a:extLst>
          </p:cNvPr>
          <p:cNvSpPr>
            <a:spLocks/>
          </p:cNvSpPr>
          <p:nvPr/>
        </p:nvSpPr>
        <p:spPr bwMode="auto">
          <a:xfrm>
            <a:off x="1520687" y="1263240"/>
            <a:ext cx="2314813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Martha Ochoa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Especialista en gestión del riesgo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UNGRD</a:t>
            </a:r>
          </a:p>
        </p:txBody>
      </p:sp>
      <p:sp>
        <p:nvSpPr>
          <p:cNvPr id="3" name="AutoShape 58">
            <a:extLst>
              <a:ext uri="{FF2B5EF4-FFF2-40B4-BE49-F238E27FC236}">
                <a16:creationId xmlns:a16="http://schemas.microsoft.com/office/drawing/2014/main" id="{33A8355B-EA1F-4912-BCFA-D27AA80584D8}"/>
              </a:ext>
            </a:extLst>
          </p:cNvPr>
          <p:cNvSpPr>
            <a:spLocks/>
          </p:cNvSpPr>
          <p:nvPr/>
        </p:nvSpPr>
        <p:spPr bwMode="auto">
          <a:xfrm>
            <a:off x="4312863" y="6052717"/>
            <a:ext cx="1951420" cy="63201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15769" tIns="15769" rIns="15769" bIns="15769" anchor="ctr">
            <a:spAutoFit/>
          </a:bodyPr>
          <a:lstStyle/>
          <a:p>
            <a:pPr algn="ctr">
              <a:defRPr/>
            </a:pPr>
            <a:r>
              <a:rPr lang="es-ES" sz="1300" b="1" dirty="0">
                <a:latin typeface="Bebas Neue"/>
                <a:cs typeface="Roboto Regular"/>
              </a:rPr>
              <a:t>Paola Pulido</a:t>
            </a:r>
          </a:p>
          <a:p>
            <a:pPr algn="ctr">
              <a:defRPr/>
            </a:pPr>
            <a:r>
              <a:rPr lang="es-ES" sz="1300" dirty="0">
                <a:latin typeface="Bebas Neue"/>
                <a:cs typeface="Roboto Regular"/>
              </a:rPr>
              <a:t>Coordinadora del Programa</a:t>
            </a:r>
          </a:p>
          <a:p>
            <a:pPr algn="ctr">
              <a:defRPr/>
            </a:pPr>
            <a:r>
              <a:rPr lang="es-ES" sz="1300" i="1" dirty="0">
                <a:latin typeface="Bebas Neue"/>
                <a:cs typeface="Roboto Regular"/>
              </a:rPr>
              <a:t>DNP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C9D4B8-AC30-4E84-90D2-7118865D3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68" t="48946" r="5875" b="22547"/>
          <a:stretch/>
        </p:blipFill>
        <p:spPr>
          <a:xfrm>
            <a:off x="6588525" y="3806985"/>
            <a:ext cx="1012187" cy="13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5EE74-4463-42D9-B602-9F702483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 </a:t>
            </a:r>
            <a:endParaRPr lang="es-CO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5DD0525B-08B0-4DF3-9BB1-A7E61D2E91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116538"/>
              </p:ext>
            </p:extLst>
          </p:nvPr>
        </p:nvGraphicFramePr>
        <p:xfrm>
          <a:off x="2832376" y="1170464"/>
          <a:ext cx="8381448" cy="45170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46549">
                  <a:extLst>
                    <a:ext uri="{9D8B030D-6E8A-4147-A177-3AD203B41FA5}">
                      <a16:colId xmlns:a16="http://schemas.microsoft.com/office/drawing/2014/main" val="1126803394"/>
                    </a:ext>
                  </a:extLst>
                </a:gridCol>
                <a:gridCol w="5734899">
                  <a:extLst>
                    <a:ext uri="{9D8B030D-6E8A-4147-A177-3AD203B41FA5}">
                      <a16:colId xmlns:a16="http://schemas.microsoft.com/office/drawing/2014/main" val="3190127369"/>
                    </a:ext>
                  </a:extLst>
                </a:gridCol>
              </a:tblGrid>
              <a:tr h="482335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Segmento </a:t>
                      </a:r>
                      <a:endParaRPr lang="es-CO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2400" dirty="0"/>
                        <a:t>Actividad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7605"/>
                  </a:ext>
                </a:extLst>
              </a:tr>
              <a:tr h="868203">
                <a:tc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¿Quiénes somos?</a:t>
                      </a:r>
                      <a:endParaRPr lang="es-CO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Presentación participantes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28333"/>
                  </a:ext>
                </a:extLst>
              </a:tr>
              <a:tr h="482335">
                <a:tc rowSpan="3">
                  <a:txBody>
                    <a:bodyPr/>
                    <a:lstStyle/>
                    <a:p>
                      <a:pPr algn="ctr"/>
                      <a:r>
                        <a:rPr lang="es-MX" sz="2400" dirty="0"/>
                        <a:t>¿Qué queremos?</a:t>
                      </a:r>
                      <a:endParaRPr lang="es-CO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Objeto de la orden de servicios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579856"/>
                  </a:ext>
                </a:extLst>
              </a:tr>
              <a:tr h="482335"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400" dirty="0"/>
                        <a:t>Productos y actividades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96685"/>
                  </a:ext>
                </a:extLst>
              </a:tr>
              <a:tr h="921704">
                <a:tc v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Temas administrativos – Fondo Acción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Sobre el subsitio del PNACC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728231"/>
                  </a:ext>
                </a:extLst>
              </a:tr>
              <a:tr h="434102">
                <a:tc rowSpan="2">
                  <a:txBody>
                    <a:bodyPr/>
                    <a:lstStyle/>
                    <a:p>
                      <a:pPr algn="ctr"/>
                      <a:r>
                        <a:rPr lang="es-MX" b="1" dirty="0"/>
                        <a:t>PUNTOS DE PARTIDA </a:t>
                      </a:r>
                      <a:endParaRPr lang="es-CO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/>
                        <a:t>- Definición de puntos focales 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887943"/>
                  </a:ext>
                </a:extLst>
              </a:tr>
              <a:tr h="482335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MX" sz="2400" dirty="0"/>
                        <a:t>Fecha para plan de trabajo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MX" sz="2400" dirty="0"/>
                        <a:t>Fecha para reunión técnica </a:t>
                      </a:r>
                      <a:endParaRPr lang="es-CO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48238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746388B6-0845-4A34-A2A0-6C82129C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60" y="2258192"/>
            <a:ext cx="1222858" cy="15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8A930-DF74-5643-9D21-FD3E37CC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3286539"/>
            <a:ext cx="10694403" cy="1104655"/>
          </a:xfrm>
        </p:spPr>
        <p:txBody>
          <a:bodyPr>
            <a:normAutofit/>
          </a:bodyPr>
          <a:lstStyle/>
          <a:p>
            <a:r>
              <a:rPr lang="es-MX" sz="4400" b="0" dirty="0"/>
              <a:t>1. ¿Quiénes somos?</a:t>
            </a:r>
            <a:endParaRPr lang="es-CO" sz="4400" b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970137-A224-472C-A68F-0323091B98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7995" y="2319128"/>
            <a:ext cx="2657066" cy="26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30618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BE98A930-DF74-5643-9D21-FD3E37CC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3286539"/>
            <a:ext cx="10694403" cy="1104655"/>
          </a:xfrm>
        </p:spPr>
        <p:txBody>
          <a:bodyPr>
            <a:normAutofit/>
          </a:bodyPr>
          <a:lstStyle/>
          <a:p>
            <a:r>
              <a:rPr lang="es-MX" sz="4400" b="0" dirty="0"/>
              <a:t>2. ¿Qué queremos?</a:t>
            </a:r>
            <a:endParaRPr lang="es-CO" sz="4400" b="0" dirty="0"/>
          </a:p>
        </p:txBody>
      </p:sp>
    </p:spTree>
    <p:extLst>
      <p:ext uri="{BB962C8B-B14F-4D97-AF65-F5344CB8AC3E}">
        <p14:creationId xmlns:p14="http://schemas.microsoft.com/office/powerpoint/2010/main" val="1273708021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C8C86-D234-478D-9D91-2EFD019C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70"/>
            <a:ext cx="10515600" cy="738118"/>
          </a:xfrm>
        </p:spPr>
        <p:txBody>
          <a:bodyPr/>
          <a:lstStyle/>
          <a:p>
            <a:r>
              <a:rPr lang="es-MX" dirty="0"/>
              <a:t>Objeto de la orden de servicios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38440B-174C-4AAD-8D9F-BC408AB1135C}"/>
              </a:ext>
            </a:extLst>
          </p:cNvPr>
          <p:cNvSpPr txBox="1"/>
          <p:nvPr/>
        </p:nvSpPr>
        <p:spPr>
          <a:xfrm>
            <a:off x="4392468" y="1810127"/>
            <a:ext cx="38698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0" i="0" u="none" strike="noStrike" baseline="0" dirty="0">
                <a:solidFill>
                  <a:srgbClr val="034B2F"/>
                </a:solidFill>
                <a:latin typeface="Calibri" panose="020F0502020204030204" pitchFamily="34" charset="0"/>
              </a:rPr>
              <a:t>Diseño, puesta en marcha, poblamiento y actualización de contenidos del subsitio web de Plan Nacional de Adaptación al Cambio Climático, en la plataforma del Departamento Nacional de Planeación, en concordancia con las políticas y requerimientos de la entidad </a:t>
            </a:r>
            <a:endParaRPr lang="es-CO" dirty="0">
              <a:solidFill>
                <a:srgbClr val="034B2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6D0E6A-20CC-47C1-B219-89E440D8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2265" y="2141429"/>
            <a:ext cx="1240428" cy="12435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BEF164B-AEE7-4E55-BAF4-6FBD4DE52F30}"/>
              </a:ext>
            </a:extLst>
          </p:cNvPr>
          <p:cNvSpPr txBox="1"/>
          <p:nvPr/>
        </p:nvSpPr>
        <p:spPr>
          <a:xfrm>
            <a:off x="4379424" y="5089546"/>
            <a:ext cx="3362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800" b="0" i="0" u="none" strike="noStrike" baseline="0" dirty="0">
                <a:solidFill>
                  <a:srgbClr val="034B2F"/>
                </a:solidFill>
                <a:latin typeface="Calibri" panose="020F0502020204030204" pitchFamily="34" charset="0"/>
              </a:rPr>
              <a:t>Duración máxima: 3 meses (Diciembre 2020)  </a:t>
            </a:r>
            <a:endParaRPr lang="es-CO" dirty="0">
              <a:solidFill>
                <a:srgbClr val="034B2F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286E73-3A72-4FF3-A166-4AC6254A5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625" y="4765359"/>
            <a:ext cx="1017707" cy="10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4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BC6E7-A262-468D-871F-635C4A93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288"/>
            <a:ext cx="10515600" cy="559214"/>
          </a:xfrm>
        </p:spPr>
        <p:txBody>
          <a:bodyPr>
            <a:normAutofit fontScale="90000"/>
          </a:bodyPr>
          <a:lstStyle/>
          <a:p>
            <a:r>
              <a:rPr lang="es-MX" dirty="0"/>
              <a:t>Actividades</a:t>
            </a:r>
            <a:endParaRPr lang="es-CO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6A83B8B-8191-49B5-839B-9B84E0AFB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84017"/>
              </p:ext>
            </p:extLst>
          </p:nvPr>
        </p:nvGraphicFramePr>
        <p:xfrm>
          <a:off x="863600" y="1222381"/>
          <a:ext cx="10096500" cy="5204331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96500">
                  <a:extLst>
                    <a:ext uri="{9D8B030D-6E8A-4147-A177-3AD203B41FA5}">
                      <a16:colId xmlns:a16="http://schemas.microsoft.com/office/drawing/2014/main" val="4168535548"/>
                    </a:ext>
                  </a:extLst>
                </a:gridCol>
              </a:tblGrid>
              <a:tr h="665098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Elaborar propuesta de implementación de la interfaz e imagen y manejo de contenidos, del subsitio Web 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dentro del Portal Web del DNP, que incluya al menos: 1) textos, 2) imágenes, 3) reproducción de videos de ancho completo, 4) reproducción de audio, 5) documentos, 6) menús y/o submenús fijos, 7) menús y/o submenús </a:t>
                      </a:r>
                      <a:r>
                        <a:rPr lang="es-MX" sz="1800" b="0" i="0" u="none" strike="noStrike" baseline="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click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+ </a:t>
                      </a:r>
                      <a:r>
                        <a:rPr lang="es-MX" sz="1800" b="0" i="0" u="none" strike="noStrike" baseline="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scroll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, 8) “</a:t>
                      </a:r>
                      <a:r>
                        <a:rPr lang="es-MX" sz="1800" b="0" i="0" u="none" strike="noStrike" baseline="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responsive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800" b="0" i="0" u="none" strike="noStrike" baseline="0" dirty="0" err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design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” y 9) la posibilidad de implementar nuevos desarrollos u objetos de programación en las distintas secciones de la página, que sean necesarios en el del desarrollo del PNACC.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0107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Ajustar el subsitio Web 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al manual de imagen y a los criterios establecidos por el Grupo de Comunicaciones y Relaciones Públicas del DNP.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61107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3. 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Ajustar la arquitectura de desarrollo y lógica del subsitio Web 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a las directrices de la oficina de informática.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9800"/>
                  </a:ext>
                </a:extLst>
              </a:tr>
              <a:tr h="665098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Prestar acompañamiento, administración, mantenimiento y soporte técnico al DNP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, durante los primeros tres meses, para el manejo adecuado del subsitio Web y la actualización de contenidos.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66910"/>
                  </a:ext>
                </a:extLst>
              </a:tr>
              <a:tr h="665098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. Capacitar al equipo funcional del DNP o quien se determine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, en el montaje de los contenidos y usabilidad de la página y el funcionamiento administrativo del subsitio Web.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39269"/>
                  </a:ext>
                </a:extLst>
              </a:tr>
              <a:tr h="607492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es-MX" sz="1800" b="1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Entrega de archivos</a:t>
                      </a:r>
                      <a:r>
                        <a:rPr lang="es-MX" sz="1800" b="0" i="0" u="none" strike="noStrike" baseline="0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a:t>, imágenes, videos, audios originales del sitio, administración, configuración del subsitio Web en el servidor dispuesto por el DNP.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78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07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BC6E7-A262-468D-871F-635C4A93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288"/>
            <a:ext cx="10515600" cy="559214"/>
          </a:xfrm>
        </p:spPr>
        <p:txBody>
          <a:bodyPr>
            <a:normAutofit fontScale="90000"/>
          </a:bodyPr>
          <a:lstStyle/>
          <a:p>
            <a:r>
              <a:rPr lang="es-MX" dirty="0"/>
              <a:t>Productos</a:t>
            </a:r>
            <a:endParaRPr lang="es-CO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6A83B8B-8191-49B5-839B-9B84E0AFB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122483"/>
              </p:ext>
            </p:extLst>
          </p:nvPr>
        </p:nvGraphicFramePr>
        <p:xfrm>
          <a:off x="838200" y="1343025"/>
          <a:ext cx="10617200" cy="483207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617200">
                  <a:extLst>
                    <a:ext uri="{9D8B030D-6E8A-4147-A177-3AD203B41FA5}">
                      <a16:colId xmlns:a16="http://schemas.microsoft.com/office/drawing/2014/main" val="4168535548"/>
                    </a:ext>
                  </a:extLst>
                </a:gridCol>
              </a:tblGrid>
              <a:tr h="66509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Plan de trabajo y cronograma 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para el tiempo de ejecución, acordado con DNP y el Fondo Acción. 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301070"/>
                  </a:ext>
                </a:extLst>
              </a:tr>
              <a:tr h="14926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Propuesta de arquitectura 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de desarrollo y lógica, implementación de contenidos, interfaz e imagen del Subsitio web de acuerdo a los lineamientos del manual de imagen y demás criterios técnicos del DNP. (La arquitectura debe ser aprobada por la oficina de informática y el diseño debe ser aprobado por la oficina de comunicaciones del DNP).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61107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Subsitio Web implementado 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de acuerdo a los lineamientos del manual de imagen del DNP y demás criterios establecidos por el DNP. 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9800"/>
                  </a:ext>
                </a:extLst>
              </a:tr>
              <a:tr h="6650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Hacer entrega del </a:t>
                      </a: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manual de administración y actualización de contenidos y del usuario final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. 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66910"/>
                  </a:ext>
                </a:extLst>
              </a:tr>
              <a:tr h="66509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Dos </a:t>
                      </a: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personas del DNP capacitadas 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o quien se determine para actualizar y agregar contenidos. 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939269"/>
                  </a:ext>
                </a:extLst>
              </a:tr>
              <a:tr h="6074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MX" sz="2000" b="1" u="none" strike="noStrike" kern="1200" baseline="0" dirty="0">
                          <a:solidFill>
                            <a:schemeClr val="dk1"/>
                          </a:solidFill>
                        </a:rPr>
                        <a:t>Plan de actualizaciones </a:t>
                      </a:r>
                      <a:r>
                        <a:rPr lang="es-MX" sz="2000" b="0" u="none" strike="noStrike" kern="1200" baseline="0" dirty="0">
                          <a:solidFill>
                            <a:schemeClr val="dk1"/>
                          </a:solidFill>
                        </a:rPr>
                        <a:t>del subsitio de doce meses.</a:t>
                      </a:r>
                      <a:endParaRPr lang="es-MX" sz="20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784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77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86840-12BA-486A-84A6-0B2E9BA7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Condiciones especiales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5C73E8-5961-4747-9F21-661237C82691}"/>
              </a:ext>
            </a:extLst>
          </p:cNvPr>
          <p:cNvSpPr txBox="1"/>
          <p:nvPr/>
        </p:nvSpPr>
        <p:spPr>
          <a:xfrm>
            <a:off x="177800" y="1933357"/>
            <a:ext cx="5384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subsitio Web se realiza en la plataforma 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SharePoint Server 2013 del Departamento Nacional de Planeación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algn="just"/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El diseño del subsitio se realiza en 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HTML funcional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algn="just"/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 debe cumplir con 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requerimientos de Manual de Gobierno en Línea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como mínimo usabilidad, accesibilidad y seguridad y privacidad de la información, del Ministerio de Tecnologías de Información y Comunicación.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0C99DB1-42E1-4119-B4E6-7122AAA401CB}"/>
              </a:ext>
            </a:extLst>
          </p:cNvPr>
          <p:cNvSpPr txBox="1"/>
          <p:nvPr/>
        </p:nvSpPr>
        <p:spPr>
          <a:xfrm>
            <a:off x="5918200" y="1933357"/>
            <a:ext cx="5638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Antes de la entrega final el proponente deberá llevar a cabo un </a:t>
            </a:r>
            <a:r>
              <a:rPr lang="es-MX" sz="18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web testing 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que incluya, por los menos, las siguientes fases: usabilidad, funcionalidad, experiencia de usuario, manejo intuitivo tanto de los administradores como de los usuarios. </a:t>
            </a:r>
          </a:p>
          <a:p>
            <a:pPr algn="just"/>
            <a:endParaRPr lang="es-MX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Se determinará la necesidad de hacer 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tres rondas de ajustes al proyecto </a:t>
            </a:r>
            <a:r>
              <a:rPr lang="es-MX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tras la entrega de cada una de las fases propuestas, esto con el fin de alcanzar el objeto de la orden de servicios. </a:t>
            </a:r>
          </a:p>
        </p:txBody>
      </p:sp>
    </p:spTree>
    <p:extLst>
      <p:ext uri="{BB962C8B-B14F-4D97-AF65-F5344CB8AC3E}">
        <p14:creationId xmlns:p14="http://schemas.microsoft.com/office/powerpoint/2010/main" val="2166819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marill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PT" id="{628AA482-0DFF-43CE-A110-6E57C69B14B1}" vid="{E1C44E2E-B58D-4FEA-A5A9-E65F23E912D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